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391" r:id="rId2"/>
    <p:sldId id="400" r:id="rId3"/>
    <p:sldId id="401" r:id="rId4"/>
    <p:sldId id="402" r:id="rId5"/>
    <p:sldId id="404" r:id="rId6"/>
  </p:sldIdLst>
  <p:sldSz cx="12192000" cy="6858000"/>
  <p:notesSz cx="6805613" cy="99441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0708"/>
    <a:srgbClr val="4A8EF2"/>
    <a:srgbClr val="33CC33"/>
    <a:srgbClr val="D9DADA"/>
    <a:srgbClr val="B1B2B3"/>
    <a:srgbClr val="565655"/>
    <a:srgbClr val="3B3B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Designformatvorlage 1 - Akz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266" autoAdjust="0"/>
    <p:restoredTop sz="89844" autoAdjust="0"/>
  </p:normalViewPr>
  <p:slideViewPr>
    <p:cSldViewPr snapToGrid="0">
      <p:cViewPr varScale="1">
        <p:scale>
          <a:sx n="109" d="100"/>
          <a:sy n="109" d="100"/>
        </p:scale>
        <p:origin x="188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885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932"/>
          </a:xfrm>
          <a:prstGeom prst="rect">
            <a:avLst/>
          </a:prstGeom>
        </p:spPr>
        <p:txBody>
          <a:bodyPr vert="horz" lIns="91562" tIns="45781" rIns="91562" bIns="45781" rtlCol="0"/>
          <a:lstStyle>
            <a:lvl1pPr algn="l">
              <a:defRPr sz="1200"/>
            </a:lvl1pPr>
          </a:lstStyle>
          <a:p>
            <a:endParaRPr lang="de-CH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4941" y="0"/>
            <a:ext cx="2949099" cy="498932"/>
          </a:xfrm>
          <a:prstGeom prst="rect">
            <a:avLst/>
          </a:prstGeom>
        </p:spPr>
        <p:txBody>
          <a:bodyPr vert="horz" lIns="91562" tIns="45781" rIns="91562" bIns="45781" rtlCol="0"/>
          <a:lstStyle>
            <a:lvl1pPr algn="r">
              <a:defRPr sz="1200"/>
            </a:lvl1pPr>
          </a:lstStyle>
          <a:p>
            <a:fld id="{DB0BC9EF-BF79-4DD2-B22D-961AFFBAE2AF}" type="datetimeFigureOut">
              <a:rPr lang="de-CH" smtClean="0"/>
              <a:t>01.04.25</a:t>
            </a:fld>
            <a:endParaRPr lang="de-CH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3013"/>
            <a:ext cx="5967413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62" tIns="45781" rIns="91562" bIns="45781" rtlCol="0" anchor="ctr"/>
          <a:lstStyle/>
          <a:p>
            <a:endParaRPr lang="de-CH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0562" y="4785599"/>
            <a:ext cx="5444490" cy="3915489"/>
          </a:xfrm>
          <a:prstGeom prst="rect">
            <a:avLst/>
          </a:prstGeom>
        </p:spPr>
        <p:txBody>
          <a:bodyPr vert="horz" lIns="91562" tIns="45781" rIns="91562" bIns="45781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45169"/>
            <a:ext cx="2949099" cy="498931"/>
          </a:xfrm>
          <a:prstGeom prst="rect">
            <a:avLst/>
          </a:prstGeom>
        </p:spPr>
        <p:txBody>
          <a:bodyPr vert="horz" lIns="91562" tIns="45781" rIns="91562" bIns="45781" rtlCol="0" anchor="b"/>
          <a:lstStyle>
            <a:lvl1pPr algn="l">
              <a:defRPr sz="1200"/>
            </a:lvl1pPr>
          </a:lstStyle>
          <a:p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4941" y="9445169"/>
            <a:ext cx="2949099" cy="498931"/>
          </a:xfrm>
          <a:prstGeom prst="rect">
            <a:avLst/>
          </a:prstGeom>
        </p:spPr>
        <p:txBody>
          <a:bodyPr vert="horz" lIns="91562" tIns="45781" rIns="91562" bIns="45781" rtlCol="0" anchor="b"/>
          <a:lstStyle>
            <a:lvl1pPr algn="r">
              <a:defRPr sz="1200"/>
            </a:lvl1pPr>
          </a:lstStyle>
          <a:p>
            <a:fld id="{33C87AE5-5BEE-4357-945E-0436FE428D15}" type="slidenum">
              <a:rPr lang="de-CH" smtClean="0"/>
              <a:t>‹#›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828095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……..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C87AE5-5BEE-4357-945E-0436FE428D15}" type="slidenum">
              <a:rPr lang="de-CH" smtClean="0"/>
              <a:t>1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9866976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C32173-5A44-2904-F630-09003FA3E7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34D8118D-7D1D-24AD-8129-F5272D4E3C1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084224E8-2389-42FF-7368-F68B076B46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……..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4AF0A3B-78DB-138F-4CB7-A91DB6870D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C87AE5-5BEE-4357-945E-0436FE428D15}" type="slidenum">
              <a:rPr lang="de-CH" smtClean="0"/>
              <a:t>2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0149622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78837A-4EB5-8E4D-0B98-2DB6A13790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4A74CEB8-5F3C-5335-E299-5346F58588C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536B39C9-4847-9390-1D3D-2454FE122C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……..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F719454-B06A-C423-1FC3-E7000E1C42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C87AE5-5BEE-4357-945E-0436FE428D15}" type="slidenum">
              <a:rPr lang="de-CH" smtClean="0"/>
              <a:t>3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7736330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133ED2-7964-F036-D206-C80C788147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E91DF890-900A-4F10-90E2-6D5426F6B47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F020C7A3-6871-DD1A-DC78-72C67EA691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……..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82C04BB-5A62-8C9B-37F1-46A2EC9D614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C87AE5-5BEE-4357-945E-0436FE428D15}" type="slidenum">
              <a:rPr lang="de-CH" smtClean="0"/>
              <a:t>4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728112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608823-4950-0893-2135-50C0BC0234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E70DA8FD-D2CF-1381-ABBF-F67A063CB20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89932ADE-5151-D7FB-FDCE-828B9E4192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……..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4C4A149-AA80-C15B-E322-42999B2E0F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C87AE5-5BEE-4357-945E-0436FE428D15}" type="slidenum">
              <a:rPr lang="de-CH" smtClean="0"/>
              <a:t>5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873521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F8F223-ABF9-05FA-75AC-D3AE0561C7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dirty="0"/>
              <a:t>Mastertitelformat bearbeiten</a:t>
            </a:r>
            <a:endParaRPr lang="de-CH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BC22168-7C21-C1F5-424E-EA02076519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5BE9E6F-4DB4-881E-4B53-E7D285361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B660D-FF67-4687-A860-7B897F075C97}" type="datetimeFigureOut">
              <a:rPr lang="de-CH" smtClean="0"/>
              <a:t>01.04.25</a:t>
            </a:fld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C40ADFB-A598-DB9A-CD2E-5146E2027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34039A5-E69F-2195-00BC-9ABCB9A69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9407-78AD-41D8-8E98-3AF4BE10494E}" type="slidenum">
              <a:rPr lang="de-CH" smtClean="0"/>
              <a:t>‹#›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0156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788C8E-B1FD-44D9-46FF-3F4DB9EC3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DD38EEC3-C7BF-8F8F-0D3D-E7051A0A5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BCEECB3-98F8-8CBB-6CD8-DBB3436FD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B660D-FF67-4687-A860-7B897F075C97}" type="datetimeFigureOut">
              <a:rPr lang="de-CH" smtClean="0"/>
              <a:t>01.04.25</a:t>
            </a:fld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36087A9-B297-A0F6-C292-047CEFDBE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95B0ED5-A031-856D-5E8D-E6B725CC3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9407-78AD-41D8-8E98-3AF4BE10494E}" type="slidenum">
              <a:rPr lang="de-CH" smtClean="0"/>
              <a:t>‹#›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832697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D282F09F-7742-2EC3-4AF2-914C10946B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7E56184F-187E-068B-A647-EB1C710477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F1F8CBC-D524-D2E8-4116-5B7218919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B660D-FF67-4687-A860-7B897F075C97}" type="datetimeFigureOut">
              <a:rPr lang="de-CH" smtClean="0"/>
              <a:t>01.04.25</a:t>
            </a:fld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4C5C383-E381-6B41-D9FC-9600E8002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11AF32D-A9D5-A271-2164-9A474255A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9407-78AD-41D8-8E98-3AF4BE10494E}" type="slidenum">
              <a:rPr lang="de-CH" smtClean="0"/>
              <a:t>‹#›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724265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367FB8-DA8A-AF5D-589E-D25EBF468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Mastertitelformat bearbeiten</a:t>
            </a:r>
            <a:endParaRPr lang="de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2726020-1D69-A4D3-FC00-355C3C5F24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7362B12-839D-3D6E-EA57-9AE4E0251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2EB660D-FF67-4687-A860-7B897F075C97}" type="datetimeFigureOut">
              <a:rPr lang="de-CH" smtClean="0"/>
              <a:pPr/>
              <a:t>01.04.25</a:t>
            </a:fld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63B53F4-9A33-6C81-AE28-780FBFE8E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608F248-8AF2-23BF-0281-FE22A4850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ACB9407-78AD-41D8-8E98-3AF4BE10494E}" type="slidenum">
              <a:rPr lang="de-CH" smtClean="0"/>
              <a:pPr/>
              <a:t>‹#›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0251162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2F4CFC-FD9B-623D-ADEB-5B2402324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dirty="0"/>
              <a:t>Mastertitelformat bearbeiten</a:t>
            </a:r>
            <a:endParaRPr lang="de-CH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E2F90FC-CF65-494D-B7D8-C503358A51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4BB3A40-A789-1081-FF63-28F97F293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B660D-FF67-4687-A860-7B897F075C97}" type="datetimeFigureOut">
              <a:rPr lang="de-CH" smtClean="0"/>
              <a:t>01.04.25</a:t>
            </a:fld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0BCE437-D415-CE10-2AE5-690470CAF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81A8895-C7E3-B774-C102-AC000634E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9407-78AD-41D8-8E98-3AF4BE10494E}" type="slidenum">
              <a:rPr lang="de-CH" smtClean="0"/>
              <a:t>‹#›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0009228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B665E2-5237-405F-69E0-7E2323B17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A7389E8-5279-DC30-FF01-2C219A2E6E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D1EECA9-D43A-3BD6-846B-46BAFBD5A2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CDA4B47-5BF9-C491-4CD1-C6581A496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B660D-FF67-4687-A860-7B897F075C97}" type="datetimeFigureOut">
              <a:rPr lang="de-CH" smtClean="0"/>
              <a:t>01.04.25</a:t>
            </a:fld>
            <a:endParaRPr lang="de-CH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8B3F92D-E90D-58A8-CA16-3C8CF920B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9E7B738-1D9A-245F-3F81-A13905552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9407-78AD-41D8-8E98-3AF4BE10494E}" type="slidenum">
              <a:rPr lang="de-CH" smtClean="0"/>
              <a:t>‹#›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814490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1430E9-86E4-BE4F-99C2-8D3367F90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7DD0F08-2E9F-3AC2-DE31-3D180C3BBB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9F12F31-FB65-B3A1-35DC-ECF0FE8215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9CA81F35-B83E-F129-210B-F996DE631B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6DCED688-988A-E65A-7F3C-84861A0789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39B36476-F9A7-9EAD-F53C-2C851F8C8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B660D-FF67-4687-A860-7B897F075C97}" type="datetimeFigureOut">
              <a:rPr lang="de-CH" smtClean="0"/>
              <a:t>01.04.25</a:t>
            </a:fld>
            <a:endParaRPr lang="de-CH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65AC16E3-0EA5-FE26-8AA1-3D68FC940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8B041E0B-0967-2ABC-8D97-DEB882D91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9407-78AD-41D8-8E98-3AF4BE10494E}" type="slidenum">
              <a:rPr lang="de-CH" smtClean="0"/>
              <a:t>‹#›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329827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A2BBE3-8F7D-86E0-50F0-DDCF150A4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D531FFE-89F5-B3CD-4D59-7B0525C37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B660D-FF67-4687-A860-7B897F075C97}" type="datetimeFigureOut">
              <a:rPr lang="de-CH" smtClean="0"/>
              <a:t>01.04.25</a:t>
            </a:fld>
            <a:endParaRPr lang="de-CH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6B0A215-9B77-89B4-B6AA-DC34F3293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0CCC451-7AD2-6F30-16E1-BBD7207DF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9407-78AD-41D8-8E98-3AF4BE10494E}" type="slidenum">
              <a:rPr lang="de-CH" smtClean="0"/>
              <a:t>‹#›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274253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74387B95-FF9E-FEE2-975B-700982C6D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B660D-FF67-4687-A860-7B897F075C97}" type="datetimeFigureOut">
              <a:rPr lang="de-CH" smtClean="0"/>
              <a:t>01.04.25</a:t>
            </a:fld>
            <a:endParaRPr lang="de-CH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21A0AE2-D7B5-23AE-580A-F2B3D5B80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ED2A633-5D48-E0EB-861A-F56791EA2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9407-78AD-41D8-8E98-3AF4BE10494E}" type="slidenum">
              <a:rPr lang="de-CH" smtClean="0"/>
              <a:t>‹#›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515536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8D5FD6-49CF-A268-9771-AE02136D6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D0F40FF-74BF-317B-6A24-4753DF163B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8DF4B1D-EA6A-4FA0-E2F8-180EDD71C0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4029C5D-4849-EF1D-E10A-1BF216369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B660D-FF67-4687-A860-7B897F075C97}" type="datetimeFigureOut">
              <a:rPr lang="de-CH" smtClean="0"/>
              <a:t>01.04.25</a:t>
            </a:fld>
            <a:endParaRPr lang="de-CH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CB078DB-E628-6464-475F-9DC76512F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4FB970B-2E58-0DBD-735A-DAF057CF8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9407-78AD-41D8-8E98-3AF4BE10494E}" type="slidenum">
              <a:rPr lang="de-CH" smtClean="0"/>
              <a:t>‹#›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930517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6B4E7A-FD2B-23CD-5D9A-92D2CF227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2DAFA45E-45DA-E3F9-6DDA-C8AFFBF165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A92CBAC-D8EB-47CD-50DE-48A94F8779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ADA545F-E459-2167-8882-F6CA27896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B660D-FF67-4687-A860-7B897F075C97}" type="datetimeFigureOut">
              <a:rPr lang="de-CH" smtClean="0"/>
              <a:t>01.04.25</a:t>
            </a:fld>
            <a:endParaRPr lang="de-CH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78D4E35-5ADE-D6A7-FBF1-8455C36C2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A45395E-2C26-5CA4-3AEC-4BE4A88D8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9407-78AD-41D8-8E98-3AF4BE10494E}" type="slidenum">
              <a:rPr lang="de-CH" smtClean="0"/>
              <a:t>‹#›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235360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CB7F8829-3AB2-73BC-5D17-DA1CD4617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  <a:endParaRPr lang="de-CH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26C657C-0F22-ACF9-E0B7-AC7B4D4991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8CB56C7-5584-C268-2B93-AFB2577C61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2EB660D-FF67-4687-A860-7B897F075C97}" type="datetimeFigureOut">
              <a:rPr lang="de-CH" smtClean="0"/>
              <a:pPr/>
              <a:t>01.04.25</a:t>
            </a:fld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56B90D7-E50B-7B65-47C9-7FF3B5B500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CH" dirty="0"/>
              <a:t>Wir verwerten sinnvoll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08D4751-C1E7-AD22-F2F2-3E639E71AF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ACB9407-78AD-41D8-8E98-3AF4BE10494E}" type="slidenum">
              <a:rPr lang="de-CH" smtClean="0"/>
              <a:pPr/>
              <a:t>‹#›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766793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hyperlink" Target="https://www.linkedin.com/company/nutriswiss-ag/posts/?feedView=all" TargetMode="External"/><Relationship Id="rId3" Type="http://schemas.openxmlformats.org/officeDocument/2006/relationships/slideLayout" Target="../slideLayouts/slideLayout2.xml"/><Relationship Id="rId7" Type="http://schemas.openxmlformats.org/officeDocument/2006/relationships/hyperlink" Target="https://www.instagram.com/nutriswiss_ag/" TargetMode="External"/><Relationship Id="rId12" Type="http://schemas.openxmlformats.org/officeDocument/2006/relationships/image" Target="../media/image6.svg"/><Relationship Id="rId17" Type="http://schemas.openxmlformats.org/officeDocument/2006/relationships/image" Target="../media/image9.emf"/><Relationship Id="rId2" Type="http://schemas.openxmlformats.org/officeDocument/2006/relationships/video" Target="../media/media1.mp4"/><Relationship Id="rId16" Type="http://schemas.openxmlformats.org/officeDocument/2006/relationships/hyperlink" Target="https://www.youtube.com/@NutriswissAG/videos" TargetMode="External"/><Relationship Id="rId1" Type="http://schemas.microsoft.com/office/2007/relationships/media" Target="../media/media1.mp4"/><Relationship Id="rId6" Type="http://schemas.openxmlformats.org/officeDocument/2006/relationships/image" Target="../media/image2.jpg"/><Relationship Id="rId11" Type="http://schemas.openxmlformats.org/officeDocument/2006/relationships/image" Target="../media/image5.png"/><Relationship Id="rId5" Type="http://schemas.openxmlformats.org/officeDocument/2006/relationships/image" Target="../media/image1.png"/><Relationship Id="rId15" Type="http://schemas.openxmlformats.org/officeDocument/2006/relationships/image" Target="../media/image8.svg"/><Relationship Id="rId10" Type="http://schemas.openxmlformats.org/officeDocument/2006/relationships/hyperlink" Target="https://www.xing.com/pages/nutriswiss-ag" TargetMode="External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4.svg"/><Relationship Id="rId1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hyperlink" Target="https://www.linkedin.com/company/nutriswiss-ag/posts/?feedView=all" TargetMode="External"/><Relationship Id="rId18" Type="http://schemas.openxmlformats.org/officeDocument/2006/relationships/image" Target="../media/image11.png"/><Relationship Id="rId3" Type="http://schemas.openxmlformats.org/officeDocument/2006/relationships/slideLayout" Target="../slideLayouts/slideLayout2.xml"/><Relationship Id="rId7" Type="http://schemas.openxmlformats.org/officeDocument/2006/relationships/hyperlink" Target="https://www.instagram.com/nutriswiss_ag/" TargetMode="External"/><Relationship Id="rId12" Type="http://schemas.openxmlformats.org/officeDocument/2006/relationships/image" Target="../media/image6.svg"/><Relationship Id="rId17" Type="http://schemas.openxmlformats.org/officeDocument/2006/relationships/image" Target="../media/image9.emf"/><Relationship Id="rId2" Type="http://schemas.openxmlformats.org/officeDocument/2006/relationships/video" Target="../media/media2.mp4"/><Relationship Id="rId16" Type="http://schemas.openxmlformats.org/officeDocument/2006/relationships/hyperlink" Target="https://www.youtube.com/@NutriswissAG/videos" TargetMode="External"/><Relationship Id="rId1" Type="http://schemas.microsoft.com/office/2007/relationships/media" Target="../media/media2.mp4"/><Relationship Id="rId6" Type="http://schemas.openxmlformats.org/officeDocument/2006/relationships/image" Target="../media/image2.jpg"/><Relationship Id="rId11" Type="http://schemas.openxmlformats.org/officeDocument/2006/relationships/image" Target="../media/image5.png"/><Relationship Id="rId5" Type="http://schemas.openxmlformats.org/officeDocument/2006/relationships/image" Target="../media/image10.png"/><Relationship Id="rId15" Type="http://schemas.openxmlformats.org/officeDocument/2006/relationships/image" Target="../media/image8.svg"/><Relationship Id="rId10" Type="http://schemas.openxmlformats.org/officeDocument/2006/relationships/hyperlink" Target="https://www.xing.com/pages/nutriswiss-ag" TargetMode="External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4.svg"/><Relationship Id="rId1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xing.com/pages/nutriswiss-ag" TargetMode="External"/><Relationship Id="rId13" Type="http://schemas.openxmlformats.org/officeDocument/2006/relationships/image" Target="../media/image8.svg"/><Relationship Id="rId3" Type="http://schemas.openxmlformats.org/officeDocument/2006/relationships/image" Target="../media/image2.jpg"/><Relationship Id="rId7" Type="http://schemas.openxmlformats.org/officeDocument/2006/relationships/image" Target="../media/image4.svg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hyperlink" Target="https://www.linkedin.com/company/nutriswiss-ag/posts/?feedView=all" TargetMode="External"/><Relationship Id="rId5" Type="http://schemas.openxmlformats.org/officeDocument/2006/relationships/hyperlink" Target="https://www.instagram.com/nutriswiss_ag/" TargetMode="External"/><Relationship Id="rId15" Type="http://schemas.openxmlformats.org/officeDocument/2006/relationships/image" Target="../media/image9.emf"/><Relationship Id="rId10" Type="http://schemas.openxmlformats.org/officeDocument/2006/relationships/image" Target="../media/image6.svg"/><Relationship Id="rId4" Type="http://schemas.openxmlformats.org/officeDocument/2006/relationships/image" Target="../media/image12.png"/><Relationship Id="rId9" Type="http://schemas.openxmlformats.org/officeDocument/2006/relationships/image" Target="../media/image5.png"/><Relationship Id="rId14" Type="http://schemas.openxmlformats.org/officeDocument/2006/relationships/hyperlink" Target="https://www.youtube.com/@NutriswissAG/videos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xing.com/pages/nutriswiss-ag" TargetMode="External"/><Relationship Id="rId13" Type="http://schemas.openxmlformats.org/officeDocument/2006/relationships/image" Target="../media/image8.sv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4.svg"/><Relationship Id="rId12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3.jpeg"/><Relationship Id="rId1" Type="http://schemas.openxmlformats.org/officeDocument/2006/relationships/video" Target="https://www.youtube.com/embed/gk6J1PwwWkY?feature=oembed" TargetMode="External"/><Relationship Id="rId6" Type="http://schemas.openxmlformats.org/officeDocument/2006/relationships/image" Target="../media/image3.png"/><Relationship Id="rId11" Type="http://schemas.openxmlformats.org/officeDocument/2006/relationships/hyperlink" Target="https://www.linkedin.com/company/nutriswiss-ag/posts/?feedView=all" TargetMode="External"/><Relationship Id="rId5" Type="http://schemas.openxmlformats.org/officeDocument/2006/relationships/hyperlink" Target="https://www.instagram.com/nutriswiss_ag/" TargetMode="External"/><Relationship Id="rId15" Type="http://schemas.openxmlformats.org/officeDocument/2006/relationships/image" Target="../media/image9.emf"/><Relationship Id="rId10" Type="http://schemas.openxmlformats.org/officeDocument/2006/relationships/image" Target="../media/image6.svg"/><Relationship Id="rId4" Type="http://schemas.openxmlformats.org/officeDocument/2006/relationships/image" Target="../media/image2.jpg"/><Relationship Id="rId9" Type="http://schemas.openxmlformats.org/officeDocument/2006/relationships/image" Target="../media/image5.png"/><Relationship Id="rId14" Type="http://schemas.openxmlformats.org/officeDocument/2006/relationships/hyperlink" Target="https://www.youtube.com/@NutriswissAG/videos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13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3.png"/><Relationship Id="rId12" Type="http://schemas.openxmlformats.org/officeDocument/2006/relationships/hyperlink" Target="https://www.linkedin.com/company/nutriswiss-ag/posts/?feedView=all" TargetMode="External"/><Relationship Id="rId17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instagram.com/nutriswiss_ag/" TargetMode="External"/><Relationship Id="rId11" Type="http://schemas.openxmlformats.org/officeDocument/2006/relationships/image" Target="../media/image6.svg"/><Relationship Id="rId5" Type="http://schemas.openxmlformats.org/officeDocument/2006/relationships/hyperlink" Target="https://www.nutriswiss.ch/en/solutions/omega-3-oils" TargetMode="External"/><Relationship Id="rId15" Type="http://schemas.openxmlformats.org/officeDocument/2006/relationships/hyperlink" Target="https://www.youtube.com/@NutriswissAG/videos" TargetMode="External"/><Relationship Id="rId10" Type="http://schemas.openxmlformats.org/officeDocument/2006/relationships/image" Target="../media/image5.png"/><Relationship Id="rId4" Type="http://schemas.openxmlformats.org/officeDocument/2006/relationships/hyperlink" Target="mailto:frank.moellering@nutriswiss.ch" TargetMode="External"/><Relationship Id="rId9" Type="http://schemas.openxmlformats.org/officeDocument/2006/relationships/hyperlink" Target="https://www.xing.com/pages/nutriswiss-ag" TargetMode="External"/><Relationship Id="rId14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dobeStock_483563805.mp4">
            <a:hlinkClick r:id="" action="ppaction://media"/>
            <a:extLst>
              <a:ext uri="{FF2B5EF4-FFF2-40B4-BE49-F238E27FC236}">
                <a16:creationId xmlns:a16="http://schemas.microsoft.com/office/drawing/2014/main" id="{D7F71147-F35E-1EB5-E433-7E607E6EC44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8394" y="8546"/>
            <a:ext cx="12225730" cy="6858000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4316A23E-722D-1C15-D673-92ABA21091FC}"/>
              </a:ext>
            </a:extLst>
          </p:cNvPr>
          <p:cNvSpPr/>
          <p:nvPr/>
        </p:nvSpPr>
        <p:spPr>
          <a:xfrm>
            <a:off x="9982" y="0"/>
            <a:ext cx="12207353" cy="7521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3" name="Grafik 12" descr="Ein Bild, das Schrift, Grafiken, Text, Logo enthält.&#10;&#10;Automatisch generierte Beschreibung">
            <a:extLst>
              <a:ext uri="{FF2B5EF4-FFF2-40B4-BE49-F238E27FC236}">
                <a16:creationId xmlns:a16="http://schemas.microsoft.com/office/drawing/2014/main" id="{C64F91B3-8E7C-A6F5-4867-EB4CE65304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6951" y="198245"/>
            <a:ext cx="2134062" cy="355677"/>
          </a:xfrm>
          <a:prstGeom prst="rect">
            <a:avLst/>
          </a:prstGeom>
        </p:spPr>
      </p:pic>
      <p:pic>
        <p:nvPicPr>
          <p:cNvPr id="14" name="Grafik 13">
            <a:hlinkClick r:id="rId7"/>
            <a:extLst>
              <a:ext uri="{FF2B5EF4-FFF2-40B4-BE49-F238E27FC236}">
                <a16:creationId xmlns:a16="http://schemas.microsoft.com/office/drawing/2014/main" id="{7E2A6A5B-DEC0-7876-562E-A5D8FC45EE4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565013" y="212565"/>
            <a:ext cx="360000" cy="360000"/>
          </a:xfrm>
          <a:prstGeom prst="rect">
            <a:avLst/>
          </a:prstGeom>
        </p:spPr>
      </p:pic>
      <p:pic>
        <p:nvPicPr>
          <p:cNvPr id="16" name="Grafik 15">
            <a:hlinkClick r:id="rId10"/>
            <a:extLst>
              <a:ext uri="{FF2B5EF4-FFF2-40B4-BE49-F238E27FC236}">
                <a16:creationId xmlns:a16="http://schemas.microsoft.com/office/drawing/2014/main" id="{94B9E8E4-46EA-3371-67E9-FA887D91EDB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669234" y="212565"/>
            <a:ext cx="360000" cy="360000"/>
          </a:xfrm>
          <a:prstGeom prst="rect">
            <a:avLst/>
          </a:prstGeom>
        </p:spPr>
      </p:pic>
      <p:pic>
        <p:nvPicPr>
          <p:cNvPr id="17" name="Grafik 16">
            <a:hlinkClick r:id="rId13"/>
            <a:extLst>
              <a:ext uri="{FF2B5EF4-FFF2-40B4-BE49-F238E27FC236}">
                <a16:creationId xmlns:a16="http://schemas.microsoft.com/office/drawing/2014/main" id="{577C3FF6-77AF-A9AC-A046-617B5B60704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0215440" y="212565"/>
            <a:ext cx="360000" cy="360000"/>
          </a:xfrm>
          <a:prstGeom prst="rect">
            <a:avLst/>
          </a:prstGeom>
        </p:spPr>
      </p:pic>
      <p:sp>
        <p:nvSpPr>
          <p:cNvPr id="32" name="Titel 1">
            <a:extLst>
              <a:ext uri="{FF2B5EF4-FFF2-40B4-BE49-F238E27FC236}">
                <a16:creationId xmlns:a16="http://schemas.microsoft.com/office/drawing/2014/main" id="{0F214A93-C07C-5186-F118-CBF8B9DB5EFE}"/>
              </a:ext>
            </a:extLst>
          </p:cNvPr>
          <p:cNvSpPr txBox="1">
            <a:spLocks/>
          </p:cNvSpPr>
          <p:nvPr/>
        </p:nvSpPr>
        <p:spPr>
          <a:xfrm>
            <a:off x="-8395" y="2954613"/>
            <a:ext cx="12208789" cy="9658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de-DE" sz="5400" b="1" dirty="0">
                <a:solidFill>
                  <a:schemeClr val="bg2">
                    <a:lumMod val="50000"/>
                  </a:schemeClr>
                </a:solidFill>
              </a:rPr>
              <a:t>Gentle </a:t>
            </a:r>
            <a:r>
              <a:rPr lang="de-DE" sz="5400" b="1" dirty="0" err="1">
                <a:solidFill>
                  <a:schemeClr val="bg2">
                    <a:lumMod val="50000"/>
                  </a:schemeClr>
                </a:solidFill>
              </a:rPr>
              <a:t>refining</a:t>
            </a:r>
            <a:r>
              <a:rPr lang="de-DE" sz="5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de-DE" sz="5400" b="1" dirty="0" err="1">
                <a:solidFill>
                  <a:schemeClr val="bg2">
                    <a:lumMod val="50000"/>
                  </a:schemeClr>
                </a:solidFill>
              </a:rPr>
              <a:t>of</a:t>
            </a:r>
            <a:r>
              <a:rPr lang="de-DE" sz="5400" b="1" dirty="0">
                <a:solidFill>
                  <a:schemeClr val="bg2">
                    <a:lumMod val="50000"/>
                  </a:schemeClr>
                </a:solidFill>
              </a:rPr>
              <a:t> omega-3 </a:t>
            </a:r>
            <a:r>
              <a:rPr lang="de-DE" sz="5400" b="1" dirty="0" err="1">
                <a:solidFill>
                  <a:schemeClr val="bg2">
                    <a:lumMod val="50000"/>
                  </a:schemeClr>
                </a:solidFill>
              </a:rPr>
              <a:t>oils</a:t>
            </a:r>
            <a:endParaRPr lang="de-DE" sz="5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" name="Grafik 2">
            <a:hlinkClick r:id="rId16"/>
            <a:extLst>
              <a:ext uri="{FF2B5EF4-FFF2-40B4-BE49-F238E27FC236}">
                <a16:creationId xmlns:a16="http://schemas.microsoft.com/office/drawing/2014/main" id="{255C19BD-090A-B7DC-F8DC-6FEEDF50E16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1140156" y="229554"/>
            <a:ext cx="326022" cy="326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525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4" repeatCount="0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3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1FF35B-DB39-457E-A666-93FD2296DD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AdobeStock_267536757">
            <a:hlinkClick r:id="" action="ppaction://media"/>
            <a:extLst>
              <a:ext uri="{FF2B5EF4-FFF2-40B4-BE49-F238E27FC236}">
                <a16:creationId xmlns:a16="http://schemas.microsoft.com/office/drawing/2014/main" id="{E03EF891-7790-0253-0639-90AADA07403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16" name="Titel 1">
            <a:extLst>
              <a:ext uri="{FF2B5EF4-FFF2-40B4-BE49-F238E27FC236}">
                <a16:creationId xmlns:a16="http://schemas.microsoft.com/office/drawing/2014/main" id="{04D310CD-0EA2-0FF3-6EF8-AA4BB81AB8CF}"/>
              </a:ext>
            </a:extLst>
          </p:cNvPr>
          <p:cNvSpPr txBox="1">
            <a:spLocks/>
          </p:cNvSpPr>
          <p:nvPr/>
        </p:nvSpPr>
        <p:spPr>
          <a:xfrm>
            <a:off x="7264" y="3128457"/>
            <a:ext cx="12208789" cy="9658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de-DE" sz="4500" b="1" dirty="0" err="1">
                <a:solidFill>
                  <a:schemeClr val="bg1"/>
                </a:solidFill>
              </a:rPr>
              <a:t>Oils</a:t>
            </a:r>
            <a:r>
              <a:rPr lang="de-DE" sz="4500" b="1" dirty="0">
                <a:solidFill>
                  <a:schemeClr val="bg1"/>
                </a:solidFill>
              </a:rPr>
              <a:t> and </a:t>
            </a:r>
            <a:r>
              <a:rPr lang="de-DE" sz="4500" b="1" dirty="0" err="1">
                <a:solidFill>
                  <a:schemeClr val="bg1"/>
                </a:solidFill>
              </a:rPr>
              <a:t>Fats</a:t>
            </a:r>
            <a:r>
              <a:rPr lang="de-DE" sz="4500" b="1" dirty="0">
                <a:solidFill>
                  <a:schemeClr val="bg1"/>
                </a:solidFill>
              </a:rPr>
              <a:t> – </a:t>
            </a:r>
            <a:r>
              <a:rPr lang="de-DE" sz="4500" b="1" dirty="0" err="1">
                <a:solidFill>
                  <a:schemeClr val="bg1"/>
                </a:solidFill>
              </a:rPr>
              <a:t>Refined</a:t>
            </a:r>
            <a:r>
              <a:rPr lang="de-DE" sz="4500" b="1" dirty="0">
                <a:solidFill>
                  <a:schemeClr val="bg1"/>
                </a:solidFill>
              </a:rPr>
              <a:t> in a sophisticated </a:t>
            </a:r>
            <a:r>
              <a:rPr lang="de-DE" sz="4500" b="1" dirty="0" err="1">
                <a:solidFill>
                  <a:schemeClr val="bg1"/>
                </a:solidFill>
              </a:rPr>
              <a:t>way</a:t>
            </a:r>
            <a:endParaRPr lang="de-DE" sz="4500" b="1" dirty="0">
              <a:solidFill>
                <a:schemeClr val="bg1"/>
              </a:solidFill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EEBD7874-CC9A-F74D-B7A7-FC36CA7B2D3F}"/>
              </a:ext>
            </a:extLst>
          </p:cNvPr>
          <p:cNvSpPr/>
          <p:nvPr/>
        </p:nvSpPr>
        <p:spPr>
          <a:xfrm>
            <a:off x="0" y="0"/>
            <a:ext cx="12198807" cy="7521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3" name="Grafik 12" descr="Ein Bild, das Schrift, Grafiken, Text, Logo enthält.&#10;&#10;Automatisch generierte Beschreibung">
            <a:extLst>
              <a:ext uri="{FF2B5EF4-FFF2-40B4-BE49-F238E27FC236}">
                <a16:creationId xmlns:a16="http://schemas.microsoft.com/office/drawing/2014/main" id="{17B37111-E977-32C1-5640-1A0236E757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6951" y="198245"/>
            <a:ext cx="2134062" cy="355677"/>
          </a:xfrm>
          <a:prstGeom prst="rect">
            <a:avLst/>
          </a:prstGeom>
        </p:spPr>
      </p:pic>
      <p:sp>
        <p:nvSpPr>
          <p:cNvPr id="30" name="Rechteck 29">
            <a:extLst>
              <a:ext uri="{FF2B5EF4-FFF2-40B4-BE49-F238E27FC236}">
                <a16:creationId xmlns:a16="http://schemas.microsoft.com/office/drawing/2014/main" id="{CED68696-987B-2CB4-A338-E9EDB9FD00D4}"/>
              </a:ext>
            </a:extLst>
          </p:cNvPr>
          <p:cNvSpPr/>
          <p:nvPr/>
        </p:nvSpPr>
        <p:spPr>
          <a:xfrm>
            <a:off x="-9983" y="745612"/>
            <a:ext cx="12198807" cy="61051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2" name="Untertitel 2">
            <a:extLst>
              <a:ext uri="{FF2B5EF4-FFF2-40B4-BE49-F238E27FC236}">
                <a16:creationId xmlns:a16="http://schemas.microsoft.com/office/drawing/2014/main" id="{535919B3-5846-567B-E9FD-0610E1E09D20}"/>
              </a:ext>
            </a:extLst>
          </p:cNvPr>
          <p:cNvSpPr txBox="1">
            <a:spLocks/>
          </p:cNvSpPr>
          <p:nvPr/>
        </p:nvSpPr>
        <p:spPr>
          <a:xfrm>
            <a:off x="705396" y="1220096"/>
            <a:ext cx="9581269" cy="15096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b="1" dirty="0">
                <a:solidFill>
                  <a:srgbClr val="0070C0"/>
                </a:solidFill>
              </a:rPr>
              <a:t>The </a:t>
            </a:r>
            <a:r>
              <a:rPr lang="de-DE" b="1" dirty="0" err="1">
                <a:solidFill>
                  <a:srgbClr val="0070C0"/>
                </a:solidFill>
              </a:rPr>
              <a:t>variety</a:t>
            </a:r>
            <a:r>
              <a:rPr lang="de-DE" b="1" dirty="0">
                <a:solidFill>
                  <a:srgbClr val="0070C0"/>
                </a:solidFill>
              </a:rPr>
              <a:t> </a:t>
            </a:r>
            <a:r>
              <a:rPr lang="de-DE" b="1" dirty="0" err="1">
                <a:solidFill>
                  <a:srgbClr val="0070C0"/>
                </a:solidFill>
              </a:rPr>
              <a:t>of</a:t>
            </a:r>
            <a:r>
              <a:rPr lang="de-DE" b="1" dirty="0">
                <a:solidFill>
                  <a:srgbClr val="0070C0"/>
                </a:solidFill>
              </a:rPr>
              <a:t> </a:t>
            </a:r>
            <a:r>
              <a:rPr lang="de-DE" b="1" dirty="0" err="1">
                <a:solidFill>
                  <a:srgbClr val="0070C0"/>
                </a:solidFill>
              </a:rPr>
              <a:t>oils</a:t>
            </a:r>
            <a:r>
              <a:rPr lang="de-DE" b="1" dirty="0">
                <a:solidFill>
                  <a:srgbClr val="0070C0"/>
                </a:solidFill>
              </a:rPr>
              <a:t> and </a:t>
            </a:r>
            <a:r>
              <a:rPr lang="de-DE" b="1" dirty="0" err="1">
                <a:solidFill>
                  <a:srgbClr val="0070C0"/>
                </a:solidFill>
              </a:rPr>
              <a:t>fats</a:t>
            </a:r>
            <a:r>
              <a:rPr lang="de-DE" b="1" dirty="0">
                <a:solidFill>
                  <a:srgbClr val="0070C0"/>
                </a:solidFill>
              </a:rPr>
              <a:t> </a:t>
            </a:r>
            <a:r>
              <a:rPr lang="de-DE" b="1" dirty="0" err="1">
                <a:solidFill>
                  <a:srgbClr val="0070C0"/>
                </a:solidFill>
              </a:rPr>
              <a:t>we</a:t>
            </a:r>
            <a:r>
              <a:rPr lang="de-DE" b="1" dirty="0">
                <a:solidFill>
                  <a:srgbClr val="0070C0"/>
                </a:solidFill>
              </a:rPr>
              <a:t> </a:t>
            </a:r>
            <a:r>
              <a:rPr lang="de-DE" b="1" dirty="0" err="1">
                <a:solidFill>
                  <a:srgbClr val="0070C0"/>
                </a:solidFill>
              </a:rPr>
              <a:t>produce</a:t>
            </a:r>
            <a:r>
              <a:rPr lang="de-DE" b="1" dirty="0">
                <a:solidFill>
                  <a:srgbClr val="0070C0"/>
                </a:solidFill>
              </a:rPr>
              <a:t>, </a:t>
            </a:r>
            <a:r>
              <a:rPr lang="de-DE" b="1" dirty="0" err="1">
                <a:solidFill>
                  <a:srgbClr val="0070C0"/>
                </a:solidFill>
              </a:rPr>
              <a:t>combined</a:t>
            </a:r>
            <a:r>
              <a:rPr lang="de-DE" b="1" dirty="0">
                <a:solidFill>
                  <a:srgbClr val="0070C0"/>
                </a:solidFill>
              </a:rPr>
              <a:t> </a:t>
            </a:r>
            <a:r>
              <a:rPr lang="de-DE" b="1" dirty="0" err="1">
                <a:solidFill>
                  <a:srgbClr val="0070C0"/>
                </a:solidFill>
              </a:rPr>
              <a:t>with</a:t>
            </a:r>
            <a:r>
              <a:rPr lang="de-DE" b="1" dirty="0">
                <a:solidFill>
                  <a:srgbClr val="0070C0"/>
                </a:solidFill>
              </a:rPr>
              <a:t> </a:t>
            </a:r>
            <a:r>
              <a:rPr lang="de-DE" b="1" dirty="0" err="1">
                <a:solidFill>
                  <a:srgbClr val="0070C0"/>
                </a:solidFill>
              </a:rPr>
              <a:t>our</a:t>
            </a:r>
            <a:r>
              <a:rPr lang="de-DE" b="1" dirty="0">
                <a:solidFill>
                  <a:srgbClr val="0070C0"/>
                </a:solidFill>
              </a:rPr>
              <a:t> </a:t>
            </a:r>
            <a:r>
              <a:rPr lang="de-DE" b="1" dirty="0" err="1">
                <a:solidFill>
                  <a:srgbClr val="0070C0"/>
                </a:solidFill>
              </a:rPr>
              <a:t>expertise</a:t>
            </a:r>
            <a:r>
              <a:rPr lang="de-DE" b="1" dirty="0">
                <a:solidFill>
                  <a:srgbClr val="0070C0"/>
                </a:solidFill>
              </a:rPr>
              <a:t>, </a:t>
            </a:r>
            <a:r>
              <a:rPr lang="de-DE" b="1" dirty="0" err="1">
                <a:solidFill>
                  <a:srgbClr val="0070C0"/>
                </a:solidFill>
              </a:rPr>
              <a:t>makes</a:t>
            </a:r>
            <a:r>
              <a:rPr lang="de-DE" b="1" dirty="0">
                <a:solidFill>
                  <a:srgbClr val="0070C0"/>
                </a:solidFill>
              </a:rPr>
              <a:t> </a:t>
            </a:r>
            <a:r>
              <a:rPr lang="de-DE" b="1" dirty="0" err="1">
                <a:solidFill>
                  <a:srgbClr val="0070C0"/>
                </a:solidFill>
              </a:rPr>
              <a:t>our</a:t>
            </a:r>
            <a:r>
              <a:rPr lang="de-DE" b="1" dirty="0">
                <a:solidFill>
                  <a:srgbClr val="0070C0"/>
                </a:solidFill>
              </a:rPr>
              <a:t> </a:t>
            </a:r>
            <a:r>
              <a:rPr lang="de-DE" b="1" dirty="0" err="1">
                <a:solidFill>
                  <a:srgbClr val="0070C0"/>
                </a:solidFill>
              </a:rPr>
              <a:t>offering</a:t>
            </a:r>
            <a:r>
              <a:rPr lang="de-DE" b="1" dirty="0">
                <a:solidFill>
                  <a:srgbClr val="0070C0"/>
                </a:solidFill>
              </a:rPr>
              <a:t> </a:t>
            </a:r>
            <a:r>
              <a:rPr lang="de-DE" b="1" dirty="0" err="1">
                <a:solidFill>
                  <a:srgbClr val="0070C0"/>
                </a:solidFill>
              </a:rPr>
              <a:t>unique</a:t>
            </a:r>
            <a:r>
              <a:rPr lang="de-DE" b="1" dirty="0">
                <a:solidFill>
                  <a:srgbClr val="0070C0"/>
                </a:solidFill>
              </a:rPr>
              <a:t> </a:t>
            </a:r>
            <a:r>
              <a:rPr lang="de-DE" b="1" dirty="0" err="1">
                <a:solidFill>
                  <a:srgbClr val="0070C0"/>
                </a:solidFill>
              </a:rPr>
              <a:t>to</a:t>
            </a:r>
            <a:r>
              <a:rPr lang="de-DE" b="1" dirty="0">
                <a:solidFill>
                  <a:srgbClr val="0070C0"/>
                </a:solidFill>
              </a:rPr>
              <a:t> </a:t>
            </a:r>
            <a:r>
              <a:rPr lang="de-DE" b="1" dirty="0" err="1">
                <a:solidFill>
                  <a:srgbClr val="0070C0"/>
                </a:solidFill>
              </a:rPr>
              <a:t>customers</a:t>
            </a:r>
            <a:r>
              <a:rPr lang="de-DE" b="1" dirty="0">
                <a:solidFill>
                  <a:srgbClr val="0070C0"/>
                </a:solidFill>
              </a:rPr>
              <a:t>:</a:t>
            </a:r>
            <a:endParaRPr lang="de-CH" sz="1400" b="1" dirty="0">
              <a:solidFill>
                <a:srgbClr val="0070C0"/>
              </a:solidFill>
            </a:endParaRPr>
          </a:p>
        </p:txBody>
      </p:sp>
      <p:sp>
        <p:nvSpPr>
          <p:cNvPr id="18" name="Untertitel 2">
            <a:extLst>
              <a:ext uri="{FF2B5EF4-FFF2-40B4-BE49-F238E27FC236}">
                <a16:creationId xmlns:a16="http://schemas.microsoft.com/office/drawing/2014/main" id="{601DB2EB-8BAA-606A-9A3A-AB981CADB904}"/>
              </a:ext>
            </a:extLst>
          </p:cNvPr>
          <p:cNvSpPr txBox="1">
            <a:spLocks/>
          </p:cNvSpPr>
          <p:nvPr/>
        </p:nvSpPr>
        <p:spPr>
          <a:xfrm>
            <a:off x="705397" y="2369188"/>
            <a:ext cx="7765916" cy="3141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de-DE" sz="1800" dirty="0" err="1">
                <a:solidFill>
                  <a:schemeClr val="bg2">
                    <a:lumMod val="50000"/>
                  </a:schemeClr>
                </a:solidFill>
              </a:rPr>
              <a:t>Refining</a:t>
            </a:r>
            <a:r>
              <a:rPr lang="de-DE" sz="1800" dirty="0">
                <a:solidFill>
                  <a:schemeClr val="bg2">
                    <a:lumMod val="50000"/>
                  </a:schemeClr>
                </a:solidFill>
              </a:rPr>
              <a:t> pure and high-quality end </a:t>
            </a:r>
            <a:r>
              <a:rPr lang="de-DE" sz="1800" dirty="0" err="1">
                <a:solidFill>
                  <a:schemeClr val="bg2">
                    <a:lumMod val="50000"/>
                  </a:schemeClr>
                </a:solidFill>
              </a:rPr>
              <a:t>products</a:t>
            </a:r>
            <a:endParaRPr lang="de-CH" sz="18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9" name="Untertitel 2">
            <a:extLst>
              <a:ext uri="{FF2B5EF4-FFF2-40B4-BE49-F238E27FC236}">
                <a16:creationId xmlns:a16="http://schemas.microsoft.com/office/drawing/2014/main" id="{D130FE06-0B09-8337-F246-25D3F42A97DE}"/>
              </a:ext>
            </a:extLst>
          </p:cNvPr>
          <p:cNvSpPr txBox="1">
            <a:spLocks/>
          </p:cNvSpPr>
          <p:nvPr/>
        </p:nvSpPr>
        <p:spPr>
          <a:xfrm>
            <a:off x="705397" y="2826388"/>
            <a:ext cx="7765916" cy="31413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de-DE" sz="1800" dirty="0">
                <a:solidFill>
                  <a:schemeClr val="bg2">
                    <a:lumMod val="50000"/>
                  </a:schemeClr>
                </a:solidFill>
              </a:rPr>
              <a:t>Tailor-made </a:t>
            </a:r>
            <a:r>
              <a:rPr lang="de-DE" sz="1800" dirty="0" err="1">
                <a:solidFill>
                  <a:schemeClr val="bg2">
                    <a:lumMod val="50000"/>
                  </a:schemeClr>
                </a:solidFill>
              </a:rPr>
              <a:t>production</a:t>
            </a:r>
            <a:r>
              <a:rPr lang="de-DE" sz="1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de-DE" sz="1800" dirty="0" err="1">
                <a:solidFill>
                  <a:schemeClr val="bg2">
                    <a:lumMod val="50000"/>
                  </a:schemeClr>
                </a:solidFill>
              </a:rPr>
              <a:t>solutions</a:t>
            </a:r>
            <a:endParaRPr lang="de-CH" sz="18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1" name="Untertitel 2">
            <a:extLst>
              <a:ext uri="{FF2B5EF4-FFF2-40B4-BE49-F238E27FC236}">
                <a16:creationId xmlns:a16="http://schemas.microsoft.com/office/drawing/2014/main" id="{3D44DEC4-23B0-703A-6873-4EE8FEDEF059}"/>
              </a:ext>
            </a:extLst>
          </p:cNvPr>
          <p:cNvSpPr txBox="1">
            <a:spLocks/>
          </p:cNvSpPr>
          <p:nvPr/>
        </p:nvSpPr>
        <p:spPr>
          <a:xfrm>
            <a:off x="705397" y="3283588"/>
            <a:ext cx="7765916" cy="31413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de-DE" sz="1800" dirty="0" err="1">
                <a:solidFill>
                  <a:schemeClr val="bg2">
                    <a:lumMod val="50000"/>
                  </a:schemeClr>
                </a:solidFill>
              </a:rPr>
              <a:t>Collaboration</a:t>
            </a:r>
            <a:r>
              <a:rPr lang="de-DE" sz="1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de-DE" sz="1800" dirty="0" err="1">
                <a:solidFill>
                  <a:schemeClr val="bg2">
                    <a:lumMod val="50000"/>
                  </a:schemeClr>
                </a:solidFill>
              </a:rPr>
              <a:t>with</a:t>
            </a:r>
            <a:r>
              <a:rPr lang="de-DE" sz="1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de-DE" sz="1800" dirty="0" err="1">
                <a:solidFill>
                  <a:schemeClr val="bg2">
                    <a:lumMod val="50000"/>
                  </a:schemeClr>
                </a:solidFill>
              </a:rPr>
              <a:t>our</a:t>
            </a:r>
            <a:r>
              <a:rPr lang="de-DE" sz="1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de-DE" sz="1800" dirty="0" err="1">
                <a:solidFill>
                  <a:schemeClr val="bg2">
                    <a:lumMod val="50000"/>
                  </a:schemeClr>
                </a:solidFill>
              </a:rPr>
              <a:t>customers</a:t>
            </a:r>
            <a:r>
              <a:rPr lang="de-DE" sz="1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de-DE" sz="1800" dirty="0" err="1">
                <a:solidFill>
                  <a:schemeClr val="bg2">
                    <a:lumMod val="50000"/>
                  </a:schemeClr>
                </a:solidFill>
              </a:rPr>
              <a:t>to</a:t>
            </a:r>
            <a:r>
              <a:rPr lang="de-DE" sz="1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de-DE" sz="1800" dirty="0" err="1">
                <a:solidFill>
                  <a:schemeClr val="bg2">
                    <a:lumMod val="50000"/>
                  </a:schemeClr>
                </a:solidFill>
              </a:rPr>
              <a:t>identify</a:t>
            </a:r>
            <a:r>
              <a:rPr lang="de-DE" sz="1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de-DE" sz="1800" dirty="0" err="1">
                <a:solidFill>
                  <a:schemeClr val="bg2">
                    <a:lumMod val="50000"/>
                  </a:schemeClr>
                </a:solidFill>
              </a:rPr>
              <a:t>trends</a:t>
            </a:r>
            <a:endParaRPr lang="de-CH" sz="18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2" name="Untertitel 2">
            <a:extLst>
              <a:ext uri="{FF2B5EF4-FFF2-40B4-BE49-F238E27FC236}">
                <a16:creationId xmlns:a16="http://schemas.microsoft.com/office/drawing/2014/main" id="{BD4142AD-7DDD-06C3-6B74-74A9467551D5}"/>
              </a:ext>
            </a:extLst>
          </p:cNvPr>
          <p:cNvSpPr txBox="1">
            <a:spLocks/>
          </p:cNvSpPr>
          <p:nvPr/>
        </p:nvSpPr>
        <p:spPr>
          <a:xfrm>
            <a:off x="705397" y="3740788"/>
            <a:ext cx="7765916" cy="31413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de-DE" sz="1800" dirty="0">
                <a:solidFill>
                  <a:schemeClr val="bg2">
                    <a:lumMod val="50000"/>
                  </a:schemeClr>
                </a:solidFill>
              </a:rPr>
              <a:t>Small </a:t>
            </a:r>
            <a:r>
              <a:rPr lang="de-DE" sz="1800" dirty="0" err="1">
                <a:solidFill>
                  <a:schemeClr val="bg2">
                    <a:lumMod val="50000"/>
                  </a:schemeClr>
                </a:solidFill>
              </a:rPr>
              <a:t>batch</a:t>
            </a:r>
            <a:r>
              <a:rPr lang="de-DE" sz="1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de-DE" sz="1800" dirty="0" err="1">
                <a:solidFill>
                  <a:schemeClr val="bg2">
                    <a:lumMod val="50000"/>
                  </a:schemeClr>
                </a:solidFill>
              </a:rPr>
              <a:t>production</a:t>
            </a:r>
            <a:endParaRPr lang="de-CH" sz="18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3" name="Untertitel 2">
            <a:extLst>
              <a:ext uri="{FF2B5EF4-FFF2-40B4-BE49-F238E27FC236}">
                <a16:creationId xmlns:a16="http://schemas.microsoft.com/office/drawing/2014/main" id="{E6A430A6-060D-949E-8FAD-8458678037AB}"/>
              </a:ext>
            </a:extLst>
          </p:cNvPr>
          <p:cNvSpPr txBox="1">
            <a:spLocks/>
          </p:cNvSpPr>
          <p:nvPr/>
        </p:nvSpPr>
        <p:spPr>
          <a:xfrm>
            <a:off x="705397" y="4197988"/>
            <a:ext cx="7765916" cy="31413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de-DE" sz="1800" dirty="0">
                <a:solidFill>
                  <a:schemeClr val="bg2">
                    <a:lumMod val="50000"/>
                  </a:schemeClr>
                </a:solidFill>
              </a:rPr>
              <a:t>National and international </a:t>
            </a:r>
            <a:r>
              <a:rPr lang="de-DE" sz="1800" dirty="0" err="1">
                <a:solidFill>
                  <a:schemeClr val="bg2">
                    <a:lumMod val="50000"/>
                  </a:schemeClr>
                </a:solidFill>
              </a:rPr>
              <a:t>operations</a:t>
            </a:r>
            <a:endParaRPr lang="de-CH" sz="18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4" name="Untertitel 2">
            <a:extLst>
              <a:ext uri="{FF2B5EF4-FFF2-40B4-BE49-F238E27FC236}">
                <a16:creationId xmlns:a16="http://schemas.microsoft.com/office/drawing/2014/main" id="{AF7C1F37-EEB1-3E41-1A72-5632EBB442FB}"/>
              </a:ext>
            </a:extLst>
          </p:cNvPr>
          <p:cNvSpPr txBox="1">
            <a:spLocks/>
          </p:cNvSpPr>
          <p:nvPr/>
        </p:nvSpPr>
        <p:spPr>
          <a:xfrm>
            <a:off x="705397" y="4655188"/>
            <a:ext cx="7765916" cy="31413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de-DE" sz="1800" dirty="0">
                <a:solidFill>
                  <a:schemeClr val="bg2">
                    <a:lumMod val="50000"/>
                  </a:schemeClr>
                </a:solidFill>
              </a:rPr>
              <a:t>Swiss </a:t>
            </a:r>
            <a:r>
              <a:rPr lang="de-DE" sz="1800" dirty="0" err="1">
                <a:solidFill>
                  <a:schemeClr val="bg2">
                    <a:lumMod val="50000"/>
                  </a:schemeClr>
                </a:solidFill>
              </a:rPr>
              <a:t>leader</a:t>
            </a:r>
            <a:r>
              <a:rPr lang="de-DE" sz="1800" dirty="0">
                <a:solidFill>
                  <a:schemeClr val="bg2">
                    <a:lumMod val="50000"/>
                  </a:schemeClr>
                </a:solidFill>
              </a:rPr>
              <a:t> in </a:t>
            </a:r>
            <a:r>
              <a:rPr lang="de-DE" sz="1800" dirty="0" err="1">
                <a:solidFill>
                  <a:schemeClr val="bg2">
                    <a:lumMod val="50000"/>
                  </a:schemeClr>
                </a:solidFill>
              </a:rPr>
              <a:t>special</a:t>
            </a:r>
            <a:r>
              <a:rPr lang="de-DE" sz="1800" dirty="0">
                <a:solidFill>
                  <a:schemeClr val="bg2">
                    <a:lumMod val="50000"/>
                  </a:schemeClr>
                </a:solidFill>
              </a:rPr>
              <a:t> and </a:t>
            </a:r>
            <a:r>
              <a:rPr lang="de-DE" sz="1800" dirty="0" err="1">
                <a:solidFill>
                  <a:schemeClr val="bg2">
                    <a:lumMod val="50000"/>
                  </a:schemeClr>
                </a:solidFill>
              </a:rPr>
              <a:t>organic</a:t>
            </a:r>
            <a:r>
              <a:rPr lang="de-DE" sz="1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de-DE" sz="1800" dirty="0" err="1">
                <a:solidFill>
                  <a:schemeClr val="bg2">
                    <a:lumMod val="50000"/>
                  </a:schemeClr>
                </a:solidFill>
              </a:rPr>
              <a:t>products</a:t>
            </a:r>
            <a:endParaRPr lang="de-CH" sz="18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6" name="Untertitel 2">
            <a:extLst>
              <a:ext uri="{FF2B5EF4-FFF2-40B4-BE49-F238E27FC236}">
                <a16:creationId xmlns:a16="http://schemas.microsoft.com/office/drawing/2014/main" id="{011923AC-2F60-FF62-A601-7A9A3D334B29}"/>
              </a:ext>
            </a:extLst>
          </p:cNvPr>
          <p:cNvSpPr txBox="1">
            <a:spLocks/>
          </p:cNvSpPr>
          <p:nvPr/>
        </p:nvSpPr>
        <p:spPr>
          <a:xfrm>
            <a:off x="705397" y="5112388"/>
            <a:ext cx="7765916" cy="31413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de-DE" sz="1800" dirty="0">
                <a:solidFill>
                  <a:schemeClr val="bg2">
                    <a:lumMod val="50000"/>
                  </a:schemeClr>
                </a:solidFill>
              </a:rPr>
              <a:t>Swiss Made Quality</a:t>
            </a:r>
            <a:endParaRPr lang="de-CH" sz="18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846A89B2-0472-6A44-F011-0C82709C16DF}"/>
              </a:ext>
            </a:extLst>
          </p:cNvPr>
          <p:cNvSpPr/>
          <p:nvPr/>
        </p:nvSpPr>
        <p:spPr>
          <a:xfrm>
            <a:off x="1" y="6105198"/>
            <a:ext cx="12207418" cy="75216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FED6493-DC94-DC5C-32DF-DA1DC3F96DCA}"/>
              </a:ext>
            </a:extLst>
          </p:cNvPr>
          <p:cNvSpPr txBox="1">
            <a:spLocks/>
          </p:cNvSpPr>
          <p:nvPr/>
        </p:nvSpPr>
        <p:spPr>
          <a:xfrm>
            <a:off x="9981" y="6254192"/>
            <a:ext cx="12178843" cy="5348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e-CH" b="1" dirty="0" err="1">
                <a:solidFill>
                  <a:schemeClr val="bg1"/>
                </a:solidFill>
              </a:rPr>
              <a:t>Our</a:t>
            </a:r>
            <a:r>
              <a:rPr lang="de-CH" b="1" dirty="0">
                <a:solidFill>
                  <a:schemeClr val="bg1"/>
                </a:solidFill>
              </a:rPr>
              <a:t> Premium </a:t>
            </a:r>
            <a:r>
              <a:rPr lang="de-CH" b="1" dirty="0" err="1">
                <a:solidFill>
                  <a:schemeClr val="bg1"/>
                </a:solidFill>
              </a:rPr>
              <a:t>Fat</a:t>
            </a:r>
            <a:r>
              <a:rPr lang="de-CH" b="1" dirty="0">
                <a:solidFill>
                  <a:schemeClr val="bg1"/>
                </a:solidFill>
              </a:rPr>
              <a:t> </a:t>
            </a:r>
            <a:r>
              <a:rPr lang="de-CH" b="1" dirty="0" err="1">
                <a:solidFill>
                  <a:schemeClr val="bg1"/>
                </a:solidFill>
              </a:rPr>
              <a:t>Product</a:t>
            </a:r>
            <a:r>
              <a:rPr lang="de-CH" b="1" dirty="0">
                <a:solidFill>
                  <a:schemeClr val="bg1"/>
                </a:solidFill>
              </a:rPr>
              <a:t> Range</a:t>
            </a:r>
          </a:p>
        </p:txBody>
      </p:sp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id="{40BAE56C-293B-9A19-A731-CFE78749C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80311" y="6408656"/>
            <a:ext cx="299778" cy="210811"/>
          </a:xfrm>
        </p:spPr>
        <p:txBody>
          <a:bodyPr/>
          <a:lstStyle/>
          <a:p>
            <a:pPr algn="ctr"/>
            <a:fld id="{63B43F9E-E437-E543-88B9-74E2C7748F0D}" type="slidenum">
              <a:rPr lang="de-DE" sz="1000" smtClean="0">
                <a:solidFill>
                  <a:schemeClr val="bg1"/>
                </a:solidFill>
              </a:rPr>
              <a:pPr algn="ctr"/>
              <a:t>2</a:t>
            </a:fld>
            <a:endParaRPr lang="de-DE" sz="1000" dirty="0">
              <a:solidFill>
                <a:schemeClr val="bg1"/>
              </a:solidFill>
            </a:endParaRPr>
          </a:p>
        </p:txBody>
      </p:sp>
      <p:pic>
        <p:nvPicPr>
          <p:cNvPr id="9" name="Grafik 8">
            <a:hlinkClick r:id="rId7"/>
            <a:extLst>
              <a:ext uri="{FF2B5EF4-FFF2-40B4-BE49-F238E27FC236}">
                <a16:creationId xmlns:a16="http://schemas.microsoft.com/office/drawing/2014/main" id="{02B0DA2F-DE37-5A08-5CFD-067408B35E8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565013" y="212565"/>
            <a:ext cx="360000" cy="360000"/>
          </a:xfrm>
          <a:prstGeom prst="rect">
            <a:avLst/>
          </a:prstGeom>
        </p:spPr>
      </p:pic>
      <p:pic>
        <p:nvPicPr>
          <p:cNvPr id="10" name="Grafik 9">
            <a:hlinkClick r:id="rId10"/>
            <a:extLst>
              <a:ext uri="{FF2B5EF4-FFF2-40B4-BE49-F238E27FC236}">
                <a16:creationId xmlns:a16="http://schemas.microsoft.com/office/drawing/2014/main" id="{EC0A077D-BE01-B2E4-7B17-4F835FF96DF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669234" y="212565"/>
            <a:ext cx="360000" cy="360000"/>
          </a:xfrm>
          <a:prstGeom prst="rect">
            <a:avLst/>
          </a:prstGeom>
        </p:spPr>
      </p:pic>
      <p:pic>
        <p:nvPicPr>
          <p:cNvPr id="11" name="Grafik 10">
            <a:hlinkClick r:id="rId13"/>
            <a:extLst>
              <a:ext uri="{FF2B5EF4-FFF2-40B4-BE49-F238E27FC236}">
                <a16:creationId xmlns:a16="http://schemas.microsoft.com/office/drawing/2014/main" id="{EB744642-B386-3DE3-BC0D-710EDD59AAD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0215440" y="212565"/>
            <a:ext cx="360000" cy="360000"/>
          </a:xfrm>
          <a:prstGeom prst="rect">
            <a:avLst/>
          </a:prstGeom>
        </p:spPr>
      </p:pic>
      <p:pic>
        <p:nvPicPr>
          <p:cNvPr id="20" name="Grafik 19">
            <a:hlinkClick r:id="rId16"/>
            <a:extLst>
              <a:ext uri="{FF2B5EF4-FFF2-40B4-BE49-F238E27FC236}">
                <a16:creationId xmlns:a16="http://schemas.microsoft.com/office/drawing/2014/main" id="{8E3CE80D-B9DC-F52C-1CFC-24591A0038E6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1140156" y="229554"/>
            <a:ext cx="326022" cy="326022"/>
          </a:xfrm>
          <a:prstGeom prst="rect">
            <a:avLst/>
          </a:prstGeom>
        </p:spPr>
      </p:pic>
      <p:pic>
        <p:nvPicPr>
          <p:cNvPr id="27" name="Grafik 26" descr="Ein Bild, das Kunst enthält.&#10;&#10;Automatisch generierte Beschreibung mit geringer Zuverlässigkeit">
            <a:extLst>
              <a:ext uri="{FF2B5EF4-FFF2-40B4-BE49-F238E27FC236}">
                <a16:creationId xmlns:a16="http://schemas.microsoft.com/office/drawing/2014/main" id="{442F8C00-FAAC-92C3-F168-09BA033C14F0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0575" y="1988400"/>
            <a:ext cx="2955363" cy="4100269"/>
          </a:xfrm>
          <a:prstGeom prst="rect">
            <a:avLst/>
          </a:prstGeom>
        </p:spPr>
      </p:pic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D5CFD5C8-3410-4F11-65D4-0AE28129A7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9281" y="6408658"/>
            <a:ext cx="947617" cy="210810"/>
          </a:xfrm>
        </p:spPr>
        <p:txBody>
          <a:bodyPr/>
          <a:lstStyle/>
          <a:p>
            <a:fld id="{0B005748-3BEB-324A-AC21-4FD22F4CEFD6}" type="datetimeFigureOut">
              <a:rPr lang="de-DE" sz="1000" smtClean="0">
                <a:solidFill>
                  <a:schemeClr val="bg1"/>
                </a:solidFill>
              </a:rPr>
              <a:t>01.04.25</a:t>
            </a:fld>
            <a:endParaRPr lang="de-DE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500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000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4000"/>
                            </p:stCondLst>
                            <p:childTnLst>
                              <p:par>
                                <p:cTn id="34" presetID="2" presetClass="entr" presetSubtype="1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70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video>
              <p:cMediaNode vol="80000">
                <p:cTn id="71" fill="hold" display="0">
                  <p:stCondLst>
                    <p:cond delay="indefinite"/>
                  </p:stCondLst>
                </p:cTn>
                <p:tgtEl>
                  <p:spTgt spid="15"/>
                </p:tgtEl>
              </p:cMediaNode>
            </p:video>
          </p:childTnLst>
        </p:cTn>
      </p:par>
    </p:tnLst>
    <p:bldLst>
      <p:bldP spid="16" grpId="0"/>
      <p:bldP spid="30" grpId="0" animBg="1"/>
      <p:bldP spid="12" grpId="0"/>
      <p:bldP spid="18" grpId="0"/>
      <p:bldP spid="19" grpId="0"/>
      <p:bldP spid="21" grpId="0"/>
      <p:bldP spid="22" grpId="0"/>
      <p:bldP spid="23" grpId="0"/>
      <p:bldP spid="24" grpId="0"/>
      <p:bldP spid="26" grpId="0"/>
      <p:bldP spid="2" grpId="0" animBg="1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E5422D-FFC1-D4B4-2C74-5D34204E39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hteck 29">
            <a:extLst>
              <a:ext uri="{FF2B5EF4-FFF2-40B4-BE49-F238E27FC236}">
                <a16:creationId xmlns:a16="http://schemas.microsoft.com/office/drawing/2014/main" id="{A2B911BC-E67D-5BAA-F312-9C184B731C2A}"/>
              </a:ext>
            </a:extLst>
          </p:cNvPr>
          <p:cNvSpPr/>
          <p:nvPr/>
        </p:nvSpPr>
        <p:spPr>
          <a:xfrm>
            <a:off x="9982" y="752167"/>
            <a:ext cx="12198807" cy="61051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C3120A97-74CE-B4C2-C3D0-A2D38BE7A6A2}"/>
              </a:ext>
            </a:extLst>
          </p:cNvPr>
          <p:cNvSpPr/>
          <p:nvPr/>
        </p:nvSpPr>
        <p:spPr>
          <a:xfrm>
            <a:off x="9982" y="0"/>
            <a:ext cx="12188825" cy="7521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3" name="Grafik 12" descr="Ein Bild, das Schrift, Grafiken, Text, Logo enthält.&#10;&#10;Automatisch generierte Beschreibung">
            <a:extLst>
              <a:ext uri="{FF2B5EF4-FFF2-40B4-BE49-F238E27FC236}">
                <a16:creationId xmlns:a16="http://schemas.microsoft.com/office/drawing/2014/main" id="{C5B6F2E7-2BE1-49F9-993C-176C8C7E39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951" y="198245"/>
            <a:ext cx="2134062" cy="355677"/>
          </a:xfrm>
          <a:prstGeom prst="rect">
            <a:avLst/>
          </a:prstGeom>
        </p:spPr>
      </p:pic>
      <p:sp>
        <p:nvSpPr>
          <p:cNvPr id="12" name="Untertitel 2">
            <a:extLst>
              <a:ext uri="{FF2B5EF4-FFF2-40B4-BE49-F238E27FC236}">
                <a16:creationId xmlns:a16="http://schemas.microsoft.com/office/drawing/2014/main" id="{4865E406-EA59-483B-65DA-5FC26952820F}"/>
              </a:ext>
            </a:extLst>
          </p:cNvPr>
          <p:cNvSpPr txBox="1">
            <a:spLocks/>
          </p:cNvSpPr>
          <p:nvPr/>
        </p:nvSpPr>
        <p:spPr>
          <a:xfrm>
            <a:off x="732626" y="1220096"/>
            <a:ext cx="8920258" cy="15096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CH" b="1" dirty="0">
                <a:solidFill>
                  <a:srgbClr val="0070C0"/>
                </a:solidFill>
              </a:rPr>
              <a:t>With </a:t>
            </a:r>
            <a:r>
              <a:rPr lang="de-CH" b="1" dirty="0" err="1">
                <a:solidFill>
                  <a:srgbClr val="0070C0"/>
                </a:solidFill>
              </a:rPr>
              <a:t>our</a:t>
            </a:r>
            <a:r>
              <a:rPr lang="de-CH" b="1" dirty="0">
                <a:solidFill>
                  <a:srgbClr val="0070C0"/>
                </a:solidFill>
              </a:rPr>
              <a:t> </a:t>
            </a:r>
            <a:r>
              <a:rPr lang="de-CH" b="1" dirty="0" err="1">
                <a:solidFill>
                  <a:srgbClr val="0070C0"/>
                </a:solidFill>
              </a:rPr>
              <a:t>advanced</a:t>
            </a:r>
            <a:r>
              <a:rPr lang="de-CH" b="1" dirty="0">
                <a:solidFill>
                  <a:srgbClr val="0070C0"/>
                </a:solidFill>
              </a:rPr>
              <a:t> </a:t>
            </a:r>
            <a:r>
              <a:rPr lang="de-CH" b="1" dirty="0" err="1">
                <a:solidFill>
                  <a:srgbClr val="0070C0"/>
                </a:solidFill>
              </a:rPr>
              <a:t>technologies</a:t>
            </a:r>
            <a:r>
              <a:rPr lang="de-CH" b="1" dirty="0">
                <a:solidFill>
                  <a:srgbClr val="0070C0"/>
                </a:solidFill>
              </a:rPr>
              <a:t>, </a:t>
            </a:r>
            <a:r>
              <a:rPr lang="de-CH" b="1" dirty="0" err="1">
                <a:solidFill>
                  <a:srgbClr val="0070C0"/>
                </a:solidFill>
              </a:rPr>
              <a:t>we</a:t>
            </a:r>
            <a:r>
              <a:rPr lang="de-CH" b="1" dirty="0">
                <a:solidFill>
                  <a:srgbClr val="0070C0"/>
                </a:solidFill>
              </a:rPr>
              <a:t> </a:t>
            </a:r>
            <a:r>
              <a:rPr lang="de-CH" b="1" dirty="0" err="1">
                <a:solidFill>
                  <a:srgbClr val="0070C0"/>
                </a:solidFill>
              </a:rPr>
              <a:t>offer</a:t>
            </a:r>
            <a:r>
              <a:rPr lang="de-CH" b="1" dirty="0">
                <a:solidFill>
                  <a:srgbClr val="0070C0"/>
                </a:solidFill>
              </a:rPr>
              <a:t> a </a:t>
            </a:r>
            <a:r>
              <a:rPr lang="de-CH" b="1" dirty="0" err="1">
                <a:solidFill>
                  <a:srgbClr val="0070C0"/>
                </a:solidFill>
              </a:rPr>
              <a:t>range</a:t>
            </a:r>
            <a:r>
              <a:rPr lang="de-CH" b="1" dirty="0">
                <a:solidFill>
                  <a:srgbClr val="0070C0"/>
                </a:solidFill>
              </a:rPr>
              <a:t> </a:t>
            </a:r>
            <a:r>
              <a:rPr lang="de-CH" b="1" dirty="0" err="1">
                <a:solidFill>
                  <a:srgbClr val="0070C0"/>
                </a:solidFill>
              </a:rPr>
              <a:t>of</a:t>
            </a:r>
            <a:r>
              <a:rPr lang="de-CH" b="1" dirty="0">
                <a:solidFill>
                  <a:srgbClr val="0070C0"/>
                </a:solidFill>
              </a:rPr>
              <a:t> </a:t>
            </a:r>
            <a:r>
              <a:rPr lang="de-CH" b="1" dirty="0" err="1">
                <a:solidFill>
                  <a:srgbClr val="0070C0"/>
                </a:solidFill>
              </a:rPr>
              <a:t>benefits</a:t>
            </a:r>
            <a:r>
              <a:rPr lang="de-CH" b="1" dirty="0">
                <a:solidFill>
                  <a:srgbClr val="0070C0"/>
                </a:solidFill>
              </a:rPr>
              <a:t>: </a:t>
            </a:r>
            <a:r>
              <a:rPr lang="de-CH" dirty="0">
                <a:solidFill>
                  <a:srgbClr val="0070C0"/>
                </a:solidFill>
              </a:rPr>
              <a:t> </a:t>
            </a:r>
            <a:endParaRPr lang="de-CH" sz="1400" b="1" dirty="0">
              <a:solidFill>
                <a:srgbClr val="0070C0"/>
              </a:solidFill>
            </a:endParaRPr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FBF38584-F186-3618-2C00-7B1B133B696B}"/>
              </a:ext>
            </a:extLst>
          </p:cNvPr>
          <p:cNvGrpSpPr/>
          <p:nvPr/>
        </p:nvGrpSpPr>
        <p:grpSpPr>
          <a:xfrm>
            <a:off x="732626" y="2369188"/>
            <a:ext cx="10832387" cy="686445"/>
            <a:chOff x="732626" y="2369188"/>
            <a:chExt cx="10832387" cy="686445"/>
          </a:xfrm>
        </p:grpSpPr>
        <p:sp>
          <p:nvSpPr>
            <p:cNvPr id="18" name="Untertitel 2">
              <a:extLst>
                <a:ext uri="{FF2B5EF4-FFF2-40B4-BE49-F238E27FC236}">
                  <a16:creationId xmlns:a16="http://schemas.microsoft.com/office/drawing/2014/main" id="{E9BDF7E8-433B-758A-9CF6-8C3AD96B6D43}"/>
                </a:ext>
              </a:extLst>
            </p:cNvPr>
            <p:cNvSpPr txBox="1">
              <a:spLocks/>
            </p:cNvSpPr>
            <p:nvPr/>
          </p:nvSpPr>
          <p:spPr>
            <a:xfrm>
              <a:off x="732626" y="2369188"/>
              <a:ext cx="7765916" cy="50956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r>
                <a:rPr lang="de-CH" sz="2000" b="1" dirty="0">
                  <a:solidFill>
                    <a:schemeClr val="bg2">
                      <a:lumMod val="50000"/>
                    </a:schemeClr>
                  </a:solidFill>
                </a:rPr>
                <a:t> Pure </a:t>
              </a:r>
              <a:r>
                <a:rPr lang="de-CH" sz="2000" b="1" dirty="0" err="1">
                  <a:solidFill>
                    <a:schemeClr val="bg2">
                      <a:lumMod val="50000"/>
                    </a:schemeClr>
                  </a:solidFill>
                </a:rPr>
                <a:t>products</a:t>
              </a:r>
              <a:r>
                <a:rPr lang="de-CH" sz="2000" b="1" dirty="0">
                  <a:solidFill>
                    <a:schemeClr val="bg2">
                      <a:lumMod val="50000"/>
                    </a:schemeClr>
                  </a:solidFill>
                </a:rPr>
                <a:t>:</a:t>
              </a:r>
            </a:p>
            <a:p>
              <a:pPr lvl="0"/>
              <a:endParaRPr lang="de-CH" sz="1800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23" name="Untertitel 2">
              <a:extLst>
                <a:ext uri="{FF2B5EF4-FFF2-40B4-BE49-F238E27FC236}">
                  <a16:creationId xmlns:a16="http://schemas.microsoft.com/office/drawing/2014/main" id="{8DCB2355-4F74-E4FD-5379-24C372157EF5}"/>
                </a:ext>
              </a:extLst>
            </p:cNvPr>
            <p:cNvSpPr txBox="1">
              <a:spLocks/>
            </p:cNvSpPr>
            <p:nvPr/>
          </p:nvSpPr>
          <p:spPr>
            <a:xfrm>
              <a:off x="1024801" y="2666722"/>
              <a:ext cx="10540212" cy="38891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buNone/>
              </a:pPr>
              <a:r>
                <a:rPr lang="de-DE" sz="1800" dirty="0" err="1">
                  <a:solidFill>
                    <a:schemeClr val="bg2">
                      <a:lumMod val="50000"/>
                    </a:schemeClr>
                  </a:solidFill>
                </a:rPr>
                <a:t>We</a:t>
              </a:r>
              <a:r>
                <a:rPr lang="de-DE" sz="1800" dirty="0">
                  <a:solidFill>
                    <a:schemeClr val="bg2">
                      <a:lumMod val="50000"/>
                    </a:schemeClr>
                  </a:solidFill>
                </a:rPr>
                <a:t> </a:t>
              </a:r>
              <a:r>
                <a:rPr lang="de-DE" sz="1800" dirty="0" err="1">
                  <a:solidFill>
                    <a:schemeClr val="bg2">
                      <a:lumMod val="50000"/>
                    </a:schemeClr>
                  </a:solidFill>
                </a:rPr>
                <a:t>eliminate</a:t>
              </a:r>
              <a:r>
                <a:rPr lang="de-DE" sz="1800" dirty="0">
                  <a:solidFill>
                    <a:schemeClr val="bg2">
                      <a:lumMod val="50000"/>
                    </a:schemeClr>
                  </a:solidFill>
                </a:rPr>
                <a:t> </a:t>
              </a:r>
              <a:r>
                <a:rPr lang="de-DE" sz="1800" dirty="0" err="1">
                  <a:solidFill>
                    <a:schemeClr val="bg2">
                      <a:lumMod val="50000"/>
                    </a:schemeClr>
                  </a:solidFill>
                </a:rPr>
                <a:t>impurities</a:t>
              </a:r>
              <a:r>
                <a:rPr lang="de-DE" sz="1800" dirty="0">
                  <a:solidFill>
                    <a:schemeClr val="bg2">
                      <a:lumMod val="50000"/>
                    </a:schemeClr>
                  </a:solidFill>
                </a:rPr>
                <a:t> </a:t>
              </a:r>
              <a:r>
                <a:rPr lang="de-DE" sz="1800" dirty="0" err="1">
                  <a:solidFill>
                    <a:schemeClr val="bg2">
                      <a:lumMod val="50000"/>
                    </a:schemeClr>
                  </a:solidFill>
                </a:rPr>
                <a:t>while</a:t>
              </a:r>
              <a:r>
                <a:rPr lang="de-DE" sz="1800" dirty="0">
                  <a:solidFill>
                    <a:schemeClr val="bg2">
                      <a:lumMod val="50000"/>
                    </a:schemeClr>
                  </a:solidFill>
                </a:rPr>
                <a:t> </a:t>
              </a:r>
              <a:r>
                <a:rPr lang="de-DE" sz="1800" dirty="0" err="1">
                  <a:solidFill>
                    <a:schemeClr val="bg2">
                      <a:lumMod val="50000"/>
                    </a:schemeClr>
                  </a:solidFill>
                </a:rPr>
                <a:t>preserving</a:t>
              </a:r>
              <a:r>
                <a:rPr lang="de-DE" sz="1800" dirty="0">
                  <a:solidFill>
                    <a:schemeClr val="bg2">
                      <a:lumMod val="50000"/>
                    </a:schemeClr>
                  </a:solidFill>
                </a:rPr>
                <a:t> </a:t>
              </a:r>
              <a:r>
                <a:rPr lang="de-DE" sz="1800" dirty="0" err="1">
                  <a:solidFill>
                    <a:schemeClr val="bg2">
                      <a:lumMod val="50000"/>
                    </a:schemeClr>
                  </a:solidFill>
                </a:rPr>
                <a:t>micronutrients</a:t>
              </a:r>
              <a:r>
                <a:rPr lang="de-DE" sz="1800" dirty="0">
                  <a:solidFill>
                    <a:schemeClr val="bg2">
                      <a:lumMod val="50000"/>
                    </a:schemeClr>
                  </a:solidFill>
                </a:rPr>
                <a:t> at </a:t>
              </a:r>
              <a:r>
                <a:rPr lang="de-DE" sz="1800" dirty="0" err="1">
                  <a:solidFill>
                    <a:schemeClr val="bg2">
                      <a:lumMod val="50000"/>
                    </a:schemeClr>
                  </a:solidFill>
                </a:rPr>
                <a:t>low</a:t>
              </a:r>
              <a:r>
                <a:rPr lang="de-DE" sz="1800" dirty="0">
                  <a:solidFill>
                    <a:schemeClr val="bg2">
                      <a:lumMod val="50000"/>
                    </a:schemeClr>
                  </a:solidFill>
                </a:rPr>
                <a:t> </a:t>
              </a:r>
              <a:r>
                <a:rPr lang="de-DE" sz="1800" dirty="0" err="1">
                  <a:solidFill>
                    <a:schemeClr val="bg2">
                      <a:lumMod val="50000"/>
                    </a:schemeClr>
                  </a:solidFill>
                </a:rPr>
                <a:t>temperatures</a:t>
              </a:r>
              <a:endParaRPr lang="de-CH" sz="1800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pic>
        <p:nvPicPr>
          <p:cNvPr id="28" name="Grafik 27" descr="Ein Bild, das Wirbellose, Kunst enthält.&#10;&#10;Automatisch generierte Beschreibung">
            <a:extLst>
              <a:ext uri="{FF2B5EF4-FFF2-40B4-BE49-F238E27FC236}">
                <a16:creationId xmlns:a16="http://schemas.microsoft.com/office/drawing/2014/main" id="{6E2ADAB7-001E-CA4F-2D22-D38F719671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771" y="3608229"/>
            <a:ext cx="12208789" cy="3180848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6B2D2348-C91E-F685-871A-CF34FB60C806}"/>
              </a:ext>
            </a:extLst>
          </p:cNvPr>
          <p:cNvSpPr/>
          <p:nvPr/>
        </p:nvSpPr>
        <p:spPr>
          <a:xfrm>
            <a:off x="0" y="6105198"/>
            <a:ext cx="12198807" cy="75216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7B229F7-0121-A196-B4A9-198D7C7DD38E}"/>
              </a:ext>
            </a:extLst>
          </p:cNvPr>
          <p:cNvSpPr txBox="1">
            <a:spLocks/>
          </p:cNvSpPr>
          <p:nvPr/>
        </p:nvSpPr>
        <p:spPr>
          <a:xfrm>
            <a:off x="9981" y="6254192"/>
            <a:ext cx="12178843" cy="5348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e-CH" b="1" dirty="0" err="1">
                <a:solidFill>
                  <a:schemeClr val="bg1"/>
                </a:solidFill>
              </a:rPr>
              <a:t>We</a:t>
            </a:r>
            <a:r>
              <a:rPr lang="de-CH" b="1" dirty="0">
                <a:solidFill>
                  <a:schemeClr val="bg1"/>
                </a:solidFill>
              </a:rPr>
              <a:t> </a:t>
            </a:r>
            <a:r>
              <a:rPr lang="de-CH" b="1" dirty="0" err="1">
                <a:solidFill>
                  <a:schemeClr val="bg1"/>
                </a:solidFill>
              </a:rPr>
              <a:t>offer</a:t>
            </a:r>
            <a:r>
              <a:rPr lang="de-CH" b="1" dirty="0">
                <a:solidFill>
                  <a:schemeClr val="bg1"/>
                </a:solidFill>
              </a:rPr>
              <a:t> </a:t>
            </a:r>
            <a:r>
              <a:rPr lang="de-CH" b="1" dirty="0" err="1">
                <a:solidFill>
                  <a:schemeClr val="bg1"/>
                </a:solidFill>
              </a:rPr>
              <a:t>solutions</a:t>
            </a:r>
            <a:endParaRPr lang="de-CH" b="1" dirty="0">
              <a:solidFill>
                <a:schemeClr val="bg1"/>
              </a:solidFill>
            </a:endParaRPr>
          </a:p>
        </p:txBody>
      </p: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2070471C-21DE-5F5E-162B-2683957A0CDA}"/>
              </a:ext>
            </a:extLst>
          </p:cNvPr>
          <p:cNvGrpSpPr/>
          <p:nvPr/>
        </p:nvGrpSpPr>
        <p:grpSpPr>
          <a:xfrm>
            <a:off x="732626" y="3093540"/>
            <a:ext cx="10832387" cy="704016"/>
            <a:chOff x="732626" y="3198517"/>
            <a:chExt cx="10832387" cy="704016"/>
          </a:xfrm>
        </p:grpSpPr>
        <p:sp>
          <p:nvSpPr>
            <p:cNvPr id="7" name="Untertitel 2">
              <a:extLst>
                <a:ext uri="{FF2B5EF4-FFF2-40B4-BE49-F238E27FC236}">
                  <a16:creationId xmlns:a16="http://schemas.microsoft.com/office/drawing/2014/main" id="{3E27E681-3FCF-74C4-BB3C-30810E49C42C}"/>
                </a:ext>
              </a:extLst>
            </p:cNvPr>
            <p:cNvSpPr txBox="1">
              <a:spLocks/>
            </p:cNvSpPr>
            <p:nvPr/>
          </p:nvSpPr>
          <p:spPr>
            <a:xfrm>
              <a:off x="732626" y="3198517"/>
              <a:ext cx="7765916" cy="50956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r>
                <a:rPr lang="de-CH" sz="2000" b="1" dirty="0">
                  <a:solidFill>
                    <a:schemeClr val="bg2">
                      <a:lumMod val="50000"/>
                    </a:schemeClr>
                  </a:solidFill>
                </a:rPr>
                <a:t> Optimal </a:t>
              </a:r>
              <a:r>
                <a:rPr lang="de-CH" sz="2000" b="1" dirty="0" err="1">
                  <a:solidFill>
                    <a:schemeClr val="bg2">
                      <a:lumMod val="50000"/>
                    </a:schemeClr>
                  </a:solidFill>
                </a:rPr>
                <a:t>fatty</a:t>
              </a:r>
              <a:r>
                <a:rPr lang="de-CH" sz="2000" b="1" dirty="0">
                  <a:solidFill>
                    <a:schemeClr val="bg2">
                      <a:lumMod val="50000"/>
                    </a:schemeClr>
                  </a:solidFill>
                </a:rPr>
                <a:t> </a:t>
              </a:r>
              <a:r>
                <a:rPr lang="de-CH" sz="2000" b="1" dirty="0" err="1">
                  <a:solidFill>
                    <a:schemeClr val="bg2">
                      <a:lumMod val="50000"/>
                    </a:schemeClr>
                  </a:solidFill>
                </a:rPr>
                <a:t>acid</a:t>
              </a:r>
              <a:r>
                <a:rPr lang="de-CH" sz="2000" b="1" dirty="0">
                  <a:solidFill>
                    <a:schemeClr val="bg2">
                      <a:lumMod val="50000"/>
                    </a:schemeClr>
                  </a:solidFill>
                </a:rPr>
                <a:t> </a:t>
              </a:r>
              <a:r>
                <a:rPr lang="de-CH" sz="2000" b="1" dirty="0" err="1">
                  <a:solidFill>
                    <a:schemeClr val="bg2">
                      <a:lumMod val="50000"/>
                    </a:schemeClr>
                  </a:solidFill>
                </a:rPr>
                <a:t>distribution</a:t>
              </a:r>
              <a:r>
                <a:rPr lang="de-CH" sz="2000" b="1" dirty="0">
                  <a:solidFill>
                    <a:schemeClr val="bg2">
                      <a:lumMod val="50000"/>
                    </a:schemeClr>
                  </a:solidFill>
                </a:rPr>
                <a:t>:</a:t>
              </a:r>
            </a:p>
            <a:p>
              <a:pPr lvl="0"/>
              <a:endParaRPr lang="de-CH" sz="1800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8" name="Untertitel 2">
              <a:extLst>
                <a:ext uri="{FF2B5EF4-FFF2-40B4-BE49-F238E27FC236}">
                  <a16:creationId xmlns:a16="http://schemas.microsoft.com/office/drawing/2014/main" id="{AC524F00-9FFA-E245-ED13-E137A4DBC373}"/>
                </a:ext>
              </a:extLst>
            </p:cNvPr>
            <p:cNvSpPr txBox="1">
              <a:spLocks/>
            </p:cNvSpPr>
            <p:nvPr/>
          </p:nvSpPr>
          <p:spPr>
            <a:xfrm>
              <a:off x="1024801" y="3513622"/>
              <a:ext cx="10540212" cy="38891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buNone/>
              </a:pPr>
              <a:r>
                <a:rPr lang="de-DE" sz="1800" dirty="0">
                  <a:solidFill>
                    <a:schemeClr val="bg2">
                      <a:lumMod val="50000"/>
                    </a:schemeClr>
                  </a:solidFill>
                </a:rPr>
                <a:t>The </a:t>
              </a:r>
              <a:r>
                <a:rPr lang="de-DE" sz="1800" dirty="0" err="1">
                  <a:solidFill>
                    <a:schemeClr val="bg2">
                      <a:lumMod val="50000"/>
                    </a:schemeClr>
                  </a:solidFill>
                </a:rPr>
                <a:t>process</a:t>
              </a:r>
              <a:r>
                <a:rPr lang="de-DE" sz="1800" dirty="0">
                  <a:solidFill>
                    <a:schemeClr val="bg2">
                      <a:lumMod val="50000"/>
                    </a:schemeClr>
                  </a:solidFill>
                </a:rPr>
                <a:t> </a:t>
              </a:r>
              <a:r>
                <a:rPr lang="de-DE" sz="1800" dirty="0" err="1">
                  <a:solidFill>
                    <a:schemeClr val="bg2">
                      <a:lumMod val="50000"/>
                    </a:schemeClr>
                  </a:solidFill>
                </a:rPr>
                <a:t>technology</a:t>
              </a:r>
              <a:r>
                <a:rPr lang="de-DE" sz="1800" dirty="0">
                  <a:solidFill>
                    <a:schemeClr val="bg2">
                      <a:lumMod val="50000"/>
                    </a:schemeClr>
                  </a:solidFill>
                </a:rPr>
                <a:t> </a:t>
              </a:r>
              <a:r>
                <a:rPr lang="de-DE" sz="1800" dirty="0" err="1">
                  <a:solidFill>
                    <a:schemeClr val="bg2">
                      <a:lumMod val="50000"/>
                    </a:schemeClr>
                  </a:solidFill>
                </a:rPr>
                <a:t>ensures</a:t>
              </a:r>
              <a:r>
                <a:rPr lang="de-DE" sz="1800" dirty="0">
                  <a:solidFill>
                    <a:schemeClr val="bg2">
                      <a:lumMod val="50000"/>
                    </a:schemeClr>
                  </a:solidFill>
                </a:rPr>
                <a:t> an ideal </a:t>
              </a:r>
              <a:r>
                <a:rPr lang="de-DE" sz="1800" dirty="0" err="1">
                  <a:solidFill>
                    <a:schemeClr val="bg2">
                      <a:lumMod val="50000"/>
                    </a:schemeClr>
                  </a:solidFill>
                </a:rPr>
                <a:t>distribution</a:t>
              </a:r>
              <a:r>
                <a:rPr lang="de-DE" sz="1800" dirty="0">
                  <a:solidFill>
                    <a:schemeClr val="bg2">
                      <a:lumMod val="50000"/>
                    </a:schemeClr>
                  </a:solidFill>
                </a:rPr>
                <a:t> </a:t>
              </a:r>
              <a:r>
                <a:rPr lang="de-DE" sz="1800" dirty="0" err="1">
                  <a:solidFill>
                    <a:schemeClr val="bg2">
                      <a:lumMod val="50000"/>
                    </a:schemeClr>
                  </a:solidFill>
                </a:rPr>
                <a:t>of</a:t>
              </a:r>
              <a:r>
                <a:rPr lang="de-DE" sz="1800" dirty="0">
                  <a:solidFill>
                    <a:schemeClr val="bg2">
                      <a:lumMod val="50000"/>
                    </a:schemeClr>
                  </a:solidFill>
                </a:rPr>
                <a:t> </a:t>
              </a:r>
              <a:r>
                <a:rPr lang="de-DE" sz="1800" dirty="0" err="1">
                  <a:solidFill>
                    <a:schemeClr val="bg2">
                      <a:lumMod val="50000"/>
                    </a:schemeClr>
                  </a:solidFill>
                </a:rPr>
                <a:t>fatty</a:t>
              </a:r>
              <a:r>
                <a:rPr lang="de-DE" sz="1800" dirty="0">
                  <a:solidFill>
                    <a:schemeClr val="bg2">
                      <a:lumMod val="50000"/>
                    </a:schemeClr>
                  </a:solidFill>
                </a:rPr>
                <a:t> </a:t>
              </a:r>
              <a:r>
                <a:rPr lang="de-DE" sz="1800" dirty="0" err="1">
                  <a:solidFill>
                    <a:schemeClr val="bg2">
                      <a:lumMod val="50000"/>
                    </a:schemeClr>
                  </a:solidFill>
                </a:rPr>
                <a:t>acids</a:t>
              </a:r>
              <a:r>
                <a:rPr lang="de-DE" sz="1800" dirty="0">
                  <a:solidFill>
                    <a:schemeClr val="bg2">
                      <a:lumMod val="50000"/>
                    </a:schemeClr>
                  </a:solidFill>
                </a:rPr>
                <a:t>, </a:t>
              </a:r>
              <a:r>
                <a:rPr lang="de-DE" sz="1800" dirty="0" err="1">
                  <a:solidFill>
                    <a:schemeClr val="bg2">
                      <a:lumMod val="50000"/>
                    </a:schemeClr>
                  </a:solidFill>
                </a:rPr>
                <a:t>perfect</a:t>
              </a:r>
              <a:r>
                <a:rPr lang="de-DE" sz="1800" dirty="0">
                  <a:solidFill>
                    <a:schemeClr val="bg2">
                      <a:lumMod val="50000"/>
                    </a:schemeClr>
                  </a:solidFill>
                </a:rPr>
                <a:t> </a:t>
              </a:r>
              <a:r>
                <a:rPr lang="de-DE" sz="1800" dirty="0" err="1">
                  <a:solidFill>
                    <a:schemeClr val="bg2">
                      <a:lumMod val="50000"/>
                    </a:schemeClr>
                  </a:solidFill>
                </a:rPr>
                <a:t>for</a:t>
              </a:r>
              <a:r>
                <a:rPr lang="de-DE" sz="1800" dirty="0">
                  <a:solidFill>
                    <a:schemeClr val="bg2">
                      <a:lumMod val="50000"/>
                    </a:schemeClr>
                  </a:solidFill>
                </a:rPr>
                <a:t> </a:t>
              </a:r>
              <a:r>
                <a:rPr lang="de-DE" sz="1800" dirty="0" err="1">
                  <a:solidFill>
                    <a:schemeClr val="bg2">
                      <a:lumMod val="50000"/>
                    </a:schemeClr>
                  </a:solidFill>
                </a:rPr>
                <a:t>infant</a:t>
              </a:r>
              <a:r>
                <a:rPr lang="de-DE" sz="1800" dirty="0">
                  <a:solidFill>
                    <a:schemeClr val="bg2">
                      <a:lumMod val="50000"/>
                    </a:schemeClr>
                  </a:solidFill>
                </a:rPr>
                <a:t> </a:t>
              </a:r>
              <a:r>
                <a:rPr lang="de-DE" sz="1800" dirty="0" err="1">
                  <a:solidFill>
                    <a:schemeClr val="bg2">
                      <a:lumMod val="50000"/>
                    </a:schemeClr>
                  </a:solidFill>
                </a:rPr>
                <a:t>formulas</a:t>
              </a:r>
              <a:endParaRPr lang="de-CH" sz="1800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CB10A027-3751-FAEB-E16A-E28B96E10218}"/>
              </a:ext>
            </a:extLst>
          </p:cNvPr>
          <p:cNvGrpSpPr/>
          <p:nvPr/>
        </p:nvGrpSpPr>
        <p:grpSpPr>
          <a:xfrm>
            <a:off x="732626" y="3868456"/>
            <a:ext cx="10832387" cy="696834"/>
            <a:chOff x="732626" y="3868456"/>
            <a:chExt cx="10832387" cy="696834"/>
          </a:xfrm>
        </p:grpSpPr>
        <p:sp>
          <p:nvSpPr>
            <p:cNvPr id="9" name="Untertitel 2">
              <a:extLst>
                <a:ext uri="{FF2B5EF4-FFF2-40B4-BE49-F238E27FC236}">
                  <a16:creationId xmlns:a16="http://schemas.microsoft.com/office/drawing/2014/main" id="{A6D7EBE0-1859-A5BB-05CD-15B2FF8DB6A4}"/>
                </a:ext>
              </a:extLst>
            </p:cNvPr>
            <p:cNvSpPr txBox="1">
              <a:spLocks/>
            </p:cNvSpPr>
            <p:nvPr/>
          </p:nvSpPr>
          <p:spPr>
            <a:xfrm>
              <a:off x="732626" y="3868456"/>
              <a:ext cx="7765916" cy="50956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r>
                <a:rPr lang="de-CH" sz="2000" b="1" dirty="0">
                  <a:solidFill>
                    <a:schemeClr val="bg2">
                      <a:lumMod val="50000"/>
                    </a:schemeClr>
                  </a:solidFill>
                </a:rPr>
                <a:t> </a:t>
              </a:r>
              <a:r>
                <a:rPr lang="de-CH" sz="2000" b="1" dirty="0" err="1">
                  <a:solidFill>
                    <a:schemeClr val="bg2">
                      <a:lumMod val="50000"/>
                    </a:schemeClr>
                  </a:solidFill>
                </a:rPr>
                <a:t>Avoid</a:t>
              </a:r>
              <a:r>
                <a:rPr lang="de-CH" sz="2000" b="1" dirty="0">
                  <a:solidFill>
                    <a:schemeClr val="bg2">
                      <a:lumMod val="50000"/>
                    </a:schemeClr>
                  </a:solidFill>
                </a:rPr>
                <a:t> </a:t>
              </a:r>
              <a:r>
                <a:rPr lang="de-CH" sz="2000" b="1" dirty="0" err="1">
                  <a:solidFill>
                    <a:schemeClr val="bg2">
                      <a:lumMod val="50000"/>
                    </a:schemeClr>
                  </a:solidFill>
                </a:rPr>
                <a:t>process</a:t>
              </a:r>
              <a:r>
                <a:rPr lang="de-CH" sz="2000" b="1" dirty="0">
                  <a:solidFill>
                    <a:schemeClr val="bg2">
                      <a:lumMod val="50000"/>
                    </a:schemeClr>
                  </a:solidFill>
                </a:rPr>
                <a:t> </a:t>
              </a:r>
              <a:r>
                <a:rPr lang="de-CH" sz="2000" b="1" dirty="0" err="1">
                  <a:solidFill>
                    <a:schemeClr val="bg2">
                      <a:lumMod val="50000"/>
                    </a:schemeClr>
                  </a:solidFill>
                </a:rPr>
                <a:t>contaminants</a:t>
              </a:r>
              <a:r>
                <a:rPr lang="de-CH" sz="2000" b="1" dirty="0">
                  <a:solidFill>
                    <a:schemeClr val="bg2">
                      <a:lumMod val="50000"/>
                    </a:schemeClr>
                  </a:solidFill>
                </a:rPr>
                <a:t>:</a:t>
              </a:r>
            </a:p>
            <a:p>
              <a:pPr lvl="0"/>
              <a:endParaRPr lang="de-CH" sz="1800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10" name="Untertitel 2">
              <a:extLst>
                <a:ext uri="{FF2B5EF4-FFF2-40B4-BE49-F238E27FC236}">
                  <a16:creationId xmlns:a16="http://schemas.microsoft.com/office/drawing/2014/main" id="{2DEEE25D-0C7D-ADF7-9F2C-BFF594178706}"/>
                </a:ext>
              </a:extLst>
            </p:cNvPr>
            <p:cNvSpPr txBox="1">
              <a:spLocks/>
            </p:cNvSpPr>
            <p:nvPr/>
          </p:nvSpPr>
          <p:spPr>
            <a:xfrm>
              <a:off x="1024801" y="4176379"/>
              <a:ext cx="10540212" cy="38891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buNone/>
              </a:pPr>
              <a:r>
                <a:rPr lang="de-DE" sz="1800" dirty="0">
                  <a:solidFill>
                    <a:schemeClr val="bg2">
                      <a:lumMod val="50000"/>
                    </a:schemeClr>
                  </a:solidFill>
                </a:rPr>
                <a:t>The </a:t>
              </a:r>
              <a:r>
                <a:rPr lang="de-DE" sz="1800" dirty="0" err="1">
                  <a:solidFill>
                    <a:schemeClr val="bg2">
                      <a:lumMod val="50000"/>
                    </a:schemeClr>
                  </a:solidFill>
                </a:rPr>
                <a:t>gentle</a:t>
              </a:r>
              <a:r>
                <a:rPr lang="de-DE" sz="1800" dirty="0">
                  <a:solidFill>
                    <a:schemeClr val="bg2">
                      <a:lumMod val="50000"/>
                    </a:schemeClr>
                  </a:solidFill>
                </a:rPr>
                <a:t> </a:t>
              </a:r>
              <a:r>
                <a:rPr lang="de-DE" sz="1800" dirty="0" err="1">
                  <a:solidFill>
                    <a:schemeClr val="bg2">
                      <a:lumMod val="50000"/>
                    </a:schemeClr>
                  </a:solidFill>
                </a:rPr>
                <a:t>refining</a:t>
              </a:r>
              <a:r>
                <a:rPr lang="de-DE" sz="1800" dirty="0">
                  <a:solidFill>
                    <a:schemeClr val="bg2">
                      <a:lumMod val="50000"/>
                    </a:schemeClr>
                  </a:solidFill>
                </a:rPr>
                <a:t> </a:t>
              </a:r>
              <a:r>
                <a:rPr lang="de-DE" sz="1800" dirty="0" err="1">
                  <a:solidFill>
                    <a:schemeClr val="bg2">
                      <a:lumMod val="50000"/>
                    </a:schemeClr>
                  </a:solidFill>
                </a:rPr>
                <a:t>process</a:t>
              </a:r>
              <a:r>
                <a:rPr lang="de-DE" sz="1800" dirty="0">
                  <a:solidFill>
                    <a:schemeClr val="bg2">
                      <a:lumMod val="50000"/>
                    </a:schemeClr>
                  </a:solidFill>
                </a:rPr>
                <a:t> </a:t>
              </a:r>
              <a:r>
                <a:rPr lang="de-DE" sz="1800" dirty="0" err="1">
                  <a:solidFill>
                    <a:schemeClr val="bg2">
                      <a:lumMod val="50000"/>
                    </a:schemeClr>
                  </a:solidFill>
                </a:rPr>
                <a:t>minimises</a:t>
              </a:r>
              <a:r>
                <a:rPr lang="de-DE" sz="1800" dirty="0">
                  <a:solidFill>
                    <a:schemeClr val="bg2">
                      <a:lumMod val="50000"/>
                    </a:schemeClr>
                  </a:solidFill>
                </a:rPr>
                <a:t> </a:t>
              </a:r>
              <a:r>
                <a:rPr lang="de-DE" sz="1800" dirty="0" err="1">
                  <a:solidFill>
                    <a:schemeClr val="bg2">
                      <a:lumMod val="50000"/>
                    </a:schemeClr>
                  </a:solidFill>
                </a:rPr>
                <a:t>risks</a:t>
              </a:r>
              <a:r>
                <a:rPr lang="de-DE" sz="1800" dirty="0">
                  <a:solidFill>
                    <a:schemeClr val="bg2">
                      <a:lumMod val="50000"/>
                    </a:schemeClr>
                  </a:solidFill>
                </a:rPr>
                <a:t> and </a:t>
              </a:r>
              <a:r>
                <a:rPr lang="de-DE" sz="1800" dirty="0" err="1">
                  <a:solidFill>
                    <a:schemeClr val="bg2">
                      <a:lumMod val="50000"/>
                    </a:schemeClr>
                  </a:solidFill>
                </a:rPr>
                <a:t>ensures</a:t>
              </a:r>
              <a:r>
                <a:rPr lang="de-DE" sz="1800" dirty="0">
                  <a:solidFill>
                    <a:schemeClr val="bg2">
                      <a:lumMod val="50000"/>
                    </a:schemeClr>
                  </a:solidFill>
                </a:rPr>
                <a:t> </a:t>
              </a:r>
              <a:r>
                <a:rPr lang="de-DE" sz="1800" dirty="0" err="1">
                  <a:solidFill>
                    <a:schemeClr val="bg2">
                      <a:lumMod val="50000"/>
                    </a:schemeClr>
                  </a:solidFill>
                </a:rPr>
                <a:t>the</a:t>
              </a:r>
              <a:r>
                <a:rPr lang="de-DE" sz="1800" dirty="0">
                  <a:solidFill>
                    <a:schemeClr val="bg2">
                      <a:lumMod val="50000"/>
                    </a:schemeClr>
                  </a:solidFill>
                </a:rPr>
                <a:t> </a:t>
              </a:r>
              <a:r>
                <a:rPr lang="de-DE" sz="1800" dirty="0" err="1">
                  <a:solidFill>
                    <a:schemeClr val="bg2">
                      <a:lumMod val="50000"/>
                    </a:schemeClr>
                  </a:solidFill>
                </a:rPr>
                <a:t>highest</a:t>
              </a:r>
              <a:r>
                <a:rPr lang="de-DE" sz="1800" dirty="0">
                  <a:solidFill>
                    <a:schemeClr val="bg2">
                      <a:lumMod val="50000"/>
                    </a:schemeClr>
                  </a:solidFill>
                </a:rPr>
                <a:t> </a:t>
              </a:r>
              <a:r>
                <a:rPr lang="de-DE" sz="1800" dirty="0" err="1">
                  <a:solidFill>
                    <a:schemeClr val="bg2">
                      <a:lumMod val="50000"/>
                    </a:schemeClr>
                  </a:solidFill>
                </a:rPr>
                <a:t>product</a:t>
              </a:r>
              <a:r>
                <a:rPr lang="de-DE" sz="1800" dirty="0">
                  <a:solidFill>
                    <a:schemeClr val="bg2">
                      <a:lumMod val="50000"/>
                    </a:schemeClr>
                  </a:solidFill>
                </a:rPr>
                <a:t> </a:t>
              </a:r>
              <a:r>
                <a:rPr lang="de-DE" sz="1800" dirty="0" err="1">
                  <a:solidFill>
                    <a:schemeClr val="bg2">
                      <a:lumMod val="50000"/>
                    </a:schemeClr>
                  </a:solidFill>
                </a:rPr>
                <a:t>quality</a:t>
              </a:r>
              <a:endParaRPr lang="de-CH" sz="1800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sp>
        <p:nvSpPr>
          <p:cNvPr id="21" name="Foliennummernplatzhalter 5">
            <a:extLst>
              <a:ext uri="{FF2B5EF4-FFF2-40B4-BE49-F238E27FC236}">
                <a16:creationId xmlns:a16="http://schemas.microsoft.com/office/drawing/2014/main" id="{A65C8BD8-7A61-E648-FFCF-02E2F6D30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66178" y="6408656"/>
            <a:ext cx="413911" cy="210811"/>
          </a:xfrm>
        </p:spPr>
        <p:txBody>
          <a:bodyPr/>
          <a:lstStyle/>
          <a:p>
            <a:pPr algn="ctr"/>
            <a:fld id="{63B43F9E-E437-E543-88B9-74E2C7748F0D}" type="slidenum">
              <a:rPr lang="de-DE" sz="1000" smtClean="0">
                <a:solidFill>
                  <a:schemeClr val="bg1"/>
                </a:solidFill>
              </a:rPr>
              <a:pPr algn="ctr"/>
              <a:t>3</a:t>
            </a:fld>
            <a:endParaRPr lang="de-DE" sz="1000" dirty="0">
              <a:solidFill>
                <a:schemeClr val="bg1"/>
              </a:solidFill>
            </a:endParaRPr>
          </a:p>
        </p:txBody>
      </p:sp>
      <p:pic>
        <p:nvPicPr>
          <p:cNvPr id="22" name="Grafik 21">
            <a:hlinkClick r:id="rId5"/>
            <a:extLst>
              <a:ext uri="{FF2B5EF4-FFF2-40B4-BE49-F238E27FC236}">
                <a16:creationId xmlns:a16="http://schemas.microsoft.com/office/drawing/2014/main" id="{46320E2B-1219-5938-0AB8-915C8517559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565013" y="212565"/>
            <a:ext cx="360000" cy="360000"/>
          </a:xfrm>
          <a:prstGeom prst="rect">
            <a:avLst/>
          </a:prstGeom>
        </p:spPr>
      </p:pic>
      <p:pic>
        <p:nvPicPr>
          <p:cNvPr id="25" name="Grafik 24">
            <a:hlinkClick r:id="rId8"/>
            <a:extLst>
              <a:ext uri="{FF2B5EF4-FFF2-40B4-BE49-F238E27FC236}">
                <a16:creationId xmlns:a16="http://schemas.microsoft.com/office/drawing/2014/main" id="{CFEEA13A-8D74-4510-5011-792FC6E3650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669234" y="212565"/>
            <a:ext cx="360000" cy="360000"/>
          </a:xfrm>
          <a:prstGeom prst="rect">
            <a:avLst/>
          </a:prstGeom>
        </p:spPr>
      </p:pic>
      <p:pic>
        <p:nvPicPr>
          <p:cNvPr id="26" name="Grafik 25">
            <a:hlinkClick r:id="rId11"/>
            <a:extLst>
              <a:ext uri="{FF2B5EF4-FFF2-40B4-BE49-F238E27FC236}">
                <a16:creationId xmlns:a16="http://schemas.microsoft.com/office/drawing/2014/main" id="{4A4AEF25-65F1-6EC0-C04E-706D872B7FD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215440" y="212565"/>
            <a:ext cx="360000" cy="360000"/>
          </a:xfrm>
          <a:prstGeom prst="rect">
            <a:avLst/>
          </a:prstGeom>
        </p:spPr>
      </p:pic>
      <p:pic>
        <p:nvPicPr>
          <p:cNvPr id="27" name="Grafik 26">
            <a:hlinkClick r:id="rId14"/>
            <a:extLst>
              <a:ext uri="{FF2B5EF4-FFF2-40B4-BE49-F238E27FC236}">
                <a16:creationId xmlns:a16="http://schemas.microsoft.com/office/drawing/2014/main" id="{CE3931E4-D843-3586-9E1F-BF7A73347B7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1140156" y="229554"/>
            <a:ext cx="326022" cy="326022"/>
          </a:xfrm>
          <a:prstGeom prst="rect">
            <a:avLst/>
          </a:prstGeom>
        </p:spPr>
      </p:pic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CE02394F-E4F5-8169-F2C0-D261D5BB2F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9281" y="6408658"/>
            <a:ext cx="947617" cy="210810"/>
          </a:xfrm>
        </p:spPr>
        <p:txBody>
          <a:bodyPr/>
          <a:lstStyle/>
          <a:p>
            <a:fld id="{0B005748-3BEB-324A-AC21-4FD22F4CEFD6}" type="datetimeFigureOut">
              <a:rPr lang="de-DE" sz="1000" smtClean="0">
                <a:solidFill>
                  <a:schemeClr val="bg1"/>
                </a:solidFill>
              </a:rPr>
              <a:t>01.04.25</a:t>
            </a:fld>
            <a:endParaRPr lang="de-DE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375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12" grpId="0"/>
      <p:bldP spid="2" grpId="0" animBg="1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A48BCC-0587-D1C4-3223-0ECACA6F96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hteck 29">
            <a:extLst>
              <a:ext uri="{FF2B5EF4-FFF2-40B4-BE49-F238E27FC236}">
                <a16:creationId xmlns:a16="http://schemas.microsoft.com/office/drawing/2014/main" id="{C043DDC3-B396-F7E9-0391-4050DB13F702}"/>
              </a:ext>
            </a:extLst>
          </p:cNvPr>
          <p:cNvSpPr/>
          <p:nvPr/>
        </p:nvSpPr>
        <p:spPr>
          <a:xfrm>
            <a:off x="9982" y="752167"/>
            <a:ext cx="12198807" cy="61051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A9F41DB9-9FAF-E4DC-ADB4-E8CFCFAE51BD}"/>
              </a:ext>
            </a:extLst>
          </p:cNvPr>
          <p:cNvSpPr/>
          <p:nvPr/>
        </p:nvSpPr>
        <p:spPr>
          <a:xfrm>
            <a:off x="9982" y="0"/>
            <a:ext cx="12188825" cy="7521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3" name="Grafik 12" descr="Ein Bild, das Schrift, Grafiken, Text, Logo enthält.&#10;&#10;Automatisch generierte Beschreibung">
            <a:extLst>
              <a:ext uri="{FF2B5EF4-FFF2-40B4-BE49-F238E27FC236}">
                <a16:creationId xmlns:a16="http://schemas.microsoft.com/office/drawing/2014/main" id="{C5197096-4E9E-DF92-830E-ECDB6F506D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951" y="198245"/>
            <a:ext cx="2134062" cy="355677"/>
          </a:xfrm>
          <a:prstGeom prst="rect">
            <a:avLst/>
          </a:prstGeom>
        </p:spPr>
      </p:pic>
      <p:sp>
        <p:nvSpPr>
          <p:cNvPr id="12" name="Untertitel 2">
            <a:extLst>
              <a:ext uri="{FF2B5EF4-FFF2-40B4-BE49-F238E27FC236}">
                <a16:creationId xmlns:a16="http://schemas.microsoft.com/office/drawing/2014/main" id="{7DE6A712-8BC6-B47F-109C-ACEB193D5D95}"/>
              </a:ext>
            </a:extLst>
          </p:cNvPr>
          <p:cNvSpPr txBox="1">
            <a:spLocks/>
          </p:cNvSpPr>
          <p:nvPr/>
        </p:nvSpPr>
        <p:spPr>
          <a:xfrm>
            <a:off x="732625" y="1220096"/>
            <a:ext cx="10470695" cy="15096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CH" b="1" dirty="0">
                <a:solidFill>
                  <a:srgbClr val="0070C0"/>
                </a:solidFill>
              </a:rPr>
              <a:t>Gentle </a:t>
            </a:r>
            <a:r>
              <a:rPr lang="de-CH" b="1" dirty="0" err="1">
                <a:solidFill>
                  <a:srgbClr val="0070C0"/>
                </a:solidFill>
              </a:rPr>
              <a:t>refining</a:t>
            </a:r>
            <a:r>
              <a:rPr lang="de-CH" b="1" dirty="0">
                <a:solidFill>
                  <a:srgbClr val="0070C0"/>
                </a:solidFill>
              </a:rPr>
              <a:t> </a:t>
            </a:r>
            <a:r>
              <a:rPr lang="de-CH" b="1" dirty="0" err="1">
                <a:solidFill>
                  <a:srgbClr val="0070C0"/>
                </a:solidFill>
              </a:rPr>
              <a:t>of</a:t>
            </a:r>
            <a:r>
              <a:rPr lang="de-CH" b="1" dirty="0">
                <a:solidFill>
                  <a:srgbClr val="0070C0"/>
                </a:solidFill>
              </a:rPr>
              <a:t> omega-3 </a:t>
            </a:r>
            <a:r>
              <a:rPr lang="de-CH" b="1" dirty="0" err="1">
                <a:solidFill>
                  <a:srgbClr val="0070C0"/>
                </a:solidFill>
              </a:rPr>
              <a:t>oils</a:t>
            </a:r>
            <a:r>
              <a:rPr lang="de-CH" b="1" dirty="0">
                <a:solidFill>
                  <a:srgbClr val="0070C0"/>
                </a:solidFill>
              </a:rPr>
              <a:t>:</a:t>
            </a:r>
            <a:r>
              <a:rPr lang="de-CH" dirty="0">
                <a:solidFill>
                  <a:srgbClr val="0070C0"/>
                </a:solidFill>
              </a:rPr>
              <a:t> </a:t>
            </a:r>
            <a:endParaRPr lang="de-CH" sz="1400" b="1" dirty="0">
              <a:solidFill>
                <a:srgbClr val="0070C0"/>
              </a:solidFill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DE779D15-5641-F193-8DBB-332465BDC308}"/>
              </a:ext>
            </a:extLst>
          </p:cNvPr>
          <p:cNvSpPr/>
          <p:nvPr/>
        </p:nvSpPr>
        <p:spPr>
          <a:xfrm>
            <a:off x="0" y="6105198"/>
            <a:ext cx="12198807" cy="75216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274B4E5-1076-B595-AEBB-DBA6A19A6459}"/>
              </a:ext>
            </a:extLst>
          </p:cNvPr>
          <p:cNvSpPr txBox="1">
            <a:spLocks/>
          </p:cNvSpPr>
          <p:nvPr/>
        </p:nvSpPr>
        <p:spPr>
          <a:xfrm>
            <a:off x="9981" y="6254192"/>
            <a:ext cx="12178843" cy="5348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e-CH" b="1" dirty="0" err="1">
                <a:solidFill>
                  <a:schemeClr val="bg1"/>
                </a:solidFill>
              </a:rPr>
              <a:t>We</a:t>
            </a:r>
            <a:r>
              <a:rPr lang="de-CH" b="1" dirty="0">
                <a:solidFill>
                  <a:schemeClr val="bg1"/>
                </a:solidFill>
              </a:rPr>
              <a:t> </a:t>
            </a:r>
            <a:r>
              <a:rPr lang="de-CH" b="1" dirty="0" err="1">
                <a:solidFill>
                  <a:schemeClr val="bg1"/>
                </a:solidFill>
              </a:rPr>
              <a:t>offer</a:t>
            </a:r>
            <a:r>
              <a:rPr lang="de-CH" b="1" dirty="0">
                <a:solidFill>
                  <a:schemeClr val="bg1"/>
                </a:solidFill>
              </a:rPr>
              <a:t> </a:t>
            </a:r>
            <a:r>
              <a:rPr lang="de-CH" b="1" dirty="0" err="1">
                <a:solidFill>
                  <a:schemeClr val="bg1"/>
                </a:solidFill>
              </a:rPr>
              <a:t>solutions</a:t>
            </a:r>
            <a:endParaRPr lang="de-CH" b="1" dirty="0">
              <a:solidFill>
                <a:schemeClr val="bg1"/>
              </a:solidFill>
            </a:endParaRPr>
          </a:p>
        </p:txBody>
      </p:sp>
      <p:sp>
        <p:nvSpPr>
          <p:cNvPr id="20" name="Foliennummernplatzhalter 5">
            <a:extLst>
              <a:ext uri="{FF2B5EF4-FFF2-40B4-BE49-F238E27FC236}">
                <a16:creationId xmlns:a16="http://schemas.microsoft.com/office/drawing/2014/main" id="{B368BFA7-04A9-94AC-F05B-9667DA458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66178" y="6408656"/>
            <a:ext cx="413911" cy="210811"/>
          </a:xfrm>
        </p:spPr>
        <p:txBody>
          <a:bodyPr/>
          <a:lstStyle/>
          <a:p>
            <a:pPr algn="ctr"/>
            <a:fld id="{63B43F9E-E437-E543-88B9-74E2C7748F0D}" type="slidenum">
              <a:rPr lang="de-DE" sz="1000" smtClean="0">
                <a:solidFill>
                  <a:schemeClr val="bg1"/>
                </a:solidFill>
              </a:rPr>
              <a:pPr algn="ctr"/>
              <a:t>4</a:t>
            </a:fld>
            <a:endParaRPr lang="de-DE" sz="1000" dirty="0">
              <a:solidFill>
                <a:schemeClr val="bg1"/>
              </a:solidFill>
            </a:endParaRPr>
          </a:p>
        </p:txBody>
      </p:sp>
      <p:pic>
        <p:nvPicPr>
          <p:cNvPr id="21" name="Grafik 20">
            <a:hlinkClick r:id="rId5"/>
            <a:extLst>
              <a:ext uri="{FF2B5EF4-FFF2-40B4-BE49-F238E27FC236}">
                <a16:creationId xmlns:a16="http://schemas.microsoft.com/office/drawing/2014/main" id="{3B3653BF-0B72-D1E3-CCEC-431023E3B5D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565013" y="212565"/>
            <a:ext cx="360000" cy="360000"/>
          </a:xfrm>
          <a:prstGeom prst="rect">
            <a:avLst/>
          </a:prstGeom>
        </p:spPr>
      </p:pic>
      <p:pic>
        <p:nvPicPr>
          <p:cNvPr id="22" name="Grafik 21">
            <a:hlinkClick r:id="rId8"/>
            <a:extLst>
              <a:ext uri="{FF2B5EF4-FFF2-40B4-BE49-F238E27FC236}">
                <a16:creationId xmlns:a16="http://schemas.microsoft.com/office/drawing/2014/main" id="{72D5E2B2-F529-25A6-030D-20054021F5F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669234" y="212565"/>
            <a:ext cx="360000" cy="360000"/>
          </a:xfrm>
          <a:prstGeom prst="rect">
            <a:avLst/>
          </a:prstGeom>
        </p:spPr>
      </p:pic>
      <p:pic>
        <p:nvPicPr>
          <p:cNvPr id="23" name="Grafik 22">
            <a:hlinkClick r:id="rId11"/>
            <a:extLst>
              <a:ext uri="{FF2B5EF4-FFF2-40B4-BE49-F238E27FC236}">
                <a16:creationId xmlns:a16="http://schemas.microsoft.com/office/drawing/2014/main" id="{14855B68-826C-43F7-74B5-2EDB0445B2F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215440" y="212565"/>
            <a:ext cx="360000" cy="360000"/>
          </a:xfrm>
          <a:prstGeom prst="rect">
            <a:avLst/>
          </a:prstGeom>
        </p:spPr>
      </p:pic>
      <p:pic>
        <p:nvPicPr>
          <p:cNvPr id="24" name="Grafik 23">
            <a:hlinkClick r:id="rId14"/>
            <a:extLst>
              <a:ext uri="{FF2B5EF4-FFF2-40B4-BE49-F238E27FC236}">
                <a16:creationId xmlns:a16="http://schemas.microsoft.com/office/drawing/2014/main" id="{0F19001D-A310-3A01-99C9-19BA087895B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1140156" y="229554"/>
            <a:ext cx="326022" cy="326022"/>
          </a:xfrm>
          <a:prstGeom prst="rect">
            <a:avLst/>
          </a:prstGeom>
        </p:spPr>
      </p:pic>
      <p:sp>
        <p:nvSpPr>
          <p:cNvPr id="29" name="Untertitel 2">
            <a:extLst>
              <a:ext uri="{FF2B5EF4-FFF2-40B4-BE49-F238E27FC236}">
                <a16:creationId xmlns:a16="http://schemas.microsoft.com/office/drawing/2014/main" id="{549000F9-81BC-834C-C12F-5590726DAED3}"/>
              </a:ext>
            </a:extLst>
          </p:cNvPr>
          <p:cNvSpPr txBox="1">
            <a:spLocks/>
          </p:cNvSpPr>
          <p:nvPr/>
        </p:nvSpPr>
        <p:spPr>
          <a:xfrm>
            <a:off x="732626" y="2149231"/>
            <a:ext cx="4656338" cy="9492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de-CH" sz="1800" b="1" dirty="0">
                <a:solidFill>
                  <a:schemeClr val="bg2">
                    <a:lumMod val="50000"/>
                  </a:schemeClr>
                </a:solidFill>
              </a:rPr>
              <a:t>High-quality </a:t>
            </a:r>
            <a:r>
              <a:rPr lang="de-CH" sz="1800" b="1" dirty="0" err="1">
                <a:solidFill>
                  <a:schemeClr val="bg2">
                    <a:lumMod val="50000"/>
                  </a:schemeClr>
                </a:solidFill>
              </a:rPr>
              <a:t>products</a:t>
            </a:r>
            <a:r>
              <a:rPr lang="de-CH" sz="1800" b="1" dirty="0">
                <a:solidFill>
                  <a:schemeClr val="bg2">
                    <a:lumMod val="50000"/>
                  </a:schemeClr>
                </a:solidFill>
              </a:rPr>
              <a:t>: </a:t>
            </a:r>
            <a:r>
              <a:rPr lang="de-CH" sz="1800" dirty="0">
                <a:solidFill>
                  <a:schemeClr val="bg2">
                    <a:lumMod val="50000"/>
                  </a:schemeClr>
                </a:solidFill>
              </a:rPr>
              <a:t>Support in </a:t>
            </a:r>
            <a:r>
              <a:rPr lang="de-CH" sz="1800" dirty="0" err="1">
                <a:solidFill>
                  <a:schemeClr val="bg2">
                    <a:lumMod val="50000"/>
                  </a:schemeClr>
                </a:solidFill>
              </a:rPr>
              <a:t>the</a:t>
            </a:r>
            <a:r>
              <a:rPr lang="de-CH" sz="1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de-CH" sz="1800" dirty="0" err="1">
                <a:solidFill>
                  <a:schemeClr val="bg2">
                    <a:lumMod val="50000"/>
                  </a:schemeClr>
                </a:solidFill>
              </a:rPr>
              <a:t>delivery</a:t>
            </a:r>
            <a:r>
              <a:rPr lang="de-CH" sz="1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de-CH" sz="1800" dirty="0" err="1">
                <a:solidFill>
                  <a:schemeClr val="bg2">
                    <a:lumMod val="50000"/>
                  </a:schemeClr>
                </a:solidFill>
              </a:rPr>
              <a:t>of</a:t>
            </a:r>
            <a:r>
              <a:rPr lang="de-CH" sz="1800" dirty="0">
                <a:solidFill>
                  <a:schemeClr val="bg2">
                    <a:lumMod val="50000"/>
                  </a:schemeClr>
                </a:solidFill>
              </a:rPr>
              <a:t> omega-3 </a:t>
            </a:r>
            <a:r>
              <a:rPr lang="de-CH" sz="1800" dirty="0" err="1">
                <a:solidFill>
                  <a:schemeClr val="bg2">
                    <a:lumMod val="50000"/>
                  </a:schemeClr>
                </a:solidFill>
              </a:rPr>
              <a:t>products</a:t>
            </a:r>
            <a:endParaRPr lang="de-CH" sz="18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1" name="Untertitel 2">
            <a:extLst>
              <a:ext uri="{FF2B5EF4-FFF2-40B4-BE49-F238E27FC236}">
                <a16:creationId xmlns:a16="http://schemas.microsoft.com/office/drawing/2014/main" id="{A1D4BD21-0EE0-A332-A472-2F5546D7A60D}"/>
              </a:ext>
            </a:extLst>
          </p:cNvPr>
          <p:cNvSpPr txBox="1">
            <a:spLocks/>
          </p:cNvSpPr>
          <p:nvPr/>
        </p:nvSpPr>
        <p:spPr>
          <a:xfrm>
            <a:off x="732625" y="2916540"/>
            <a:ext cx="4656339" cy="11235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de-CH" sz="1800" b="1" dirty="0" err="1">
                <a:solidFill>
                  <a:schemeClr val="bg2">
                    <a:lumMod val="50000"/>
                  </a:schemeClr>
                </a:solidFill>
              </a:rPr>
              <a:t>Nutrient-dense</a:t>
            </a:r>
            <a:r>
              <a:rPr lang="de-CH" sz="18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de-CH" sz="1800" b="1" dirty="0" err="1">
                <a:solidFill>
                  <a:schemeClr val="bg2">
                    <a:lumMod val="50000"/>
                  </a:schemeClr>
                </a:solidFill>
              </a:rPr>
              <a:t>oils</a:t>
            </a:r>
            <a:r>
              <a:rPr lang="de-CH" sz="1800" b="1" dirty="0">
                <a:solidFill>
                  <a:schemeClr val="bg2">
                    <a:lumMod val="50000"/>
                  </a:schemeClr>
                </a:solidFill>
              </a:rPr>
              <a:t>: </a:t>
            </a:r>
            <a:r>
              <a:rPr lang="de-CH" sz="1800" dirty="0">
                <a:solidFill>
                  <a:schemeClr val="bg2">
                    <a:lumMod val="50000"/>
                  </a:schemeClr>
                </a:solidFill>
              </a:rPr>
              <a:t>Nutritional and </a:t>
            </a:r>
            <a:r>
              <a:rPr lang="de-CH" sz="1800" dirty="0" err="1">
                <a:solidFill>
                  <a:schemeClr val="bg2">
                    <a:lumMod val="50000"/>
                  </a:schemeClr>
                </a:solidFill>
              </a:rPr>
              <a:t>physiological</a:t>
            </a:r>
            <a:r>
              <a:rPr lang="de-CH" sz="1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de-CH" sz="1800" dirty="0" err="1">
                <a:solidFill>
                  <a:schemeClr val="bg2">
                    <a:lumMod val="50000"/>
                  </a:schemeClr>
                </a:solidFill>
              </a:rPr>
              <a:t>benefits</a:t>
            </a:r>
            <a:r>
              <a:rPr lang="de-CH" sz="1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de-CH" sz="1800" dirty="0" err="1">
                <a:solidFill>
                  <a:schemeClr val="bg2">
                    <a:lumMod val="50000"/>
                  </a:schemeClr>
                </a:solidFill>
              </a:rPr>
              <a:t>found</a:t>
            </a:r>
            <a:r>
              <a:rPr lang="de-CH" sz="1800" dirty="0">
                <a:solidFill>
                  <a:schemeClr val="bg2">
                    <a:lumMod val="50000"/>
                  </a:schemeClr>
                </a:solidFill>
              </a:rPr>
              <a:t> in </a:t>
            </a:r>
            <a:r>
              <a:rPr lang="de-CH" sz="1800" dirty="0" err="1">
                <a:solidFill>
                  <a:schemeClr val="bg2">
                    <a:lumMod val="50000"/>
                  </a:schemeClr>
                </a:solidFill>
              </a:rPr>
              <a:t>rapeseed</a:t>
            </a:r>
            <a:r>
              <a:rPr lang="de-CH" sz="1800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de-CH" sz="1800" dirty="0" err="1">
                <a:solidFill>
                  <a:schemeClr val="bg2">
                    <a:lumMod val="50000"/>
                  </a:schemeClr>
                </a:solidFill>
              </a:rPr>
              <a:t>flaxseed</a:t>
            </a:r>
            <a:r>
              <a:rPr lang="de-CH" sz="1800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de-CH" sz="1800" dirty="0" err="1">
                <a:solidFill>
                  <a:schemeClr val="bg2">
                    <a:lumMod val="50000"/>
                  </a:schemeClr>
                </a:solidFill>
              </a:rPr>
              <a:t>fish</a:t>
            </a:r>
            <a:r>
              <a:rPr lang="de-CH" sz="1800" dirty="0">
                <a:solidFill>
                  <a:schemeClr val="bg2">
                    <a:lumMod val="50000"/>
                  </a:schemeClr>
                </a:solidFill>
              </a:rPr>
              <a:t> and </a:t>
            </a:r>
            <a:r>
              <a:rPr lang="de-CH" sz="1800" dirty="0" err="1">
                <a:solidFill>
                  <a:schemeClr val="bg2">
                    <a:lumMod val="50000"/>
                  </a:schemeClr>
                </a:solidFill>
              </a:rPr>
              <a:t>microalgae</a:t>
            </a:r>
            <a:r>
              <a:rPr lang="de-CH" sz="1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de-CH" sz="1800" dirty="0" err="1">
                <a:solidFill>
                  <a:schemeClr val="bg2">
                    <a:lumMod val="50000"/>
                  </a:schemeClr>
                </a:solidFill>
              </a:rPr>
              <a:t>oils</a:t>
            </a:r>
            <a:endParaRPr lang="de-CH" sz="18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2" name="Untertitel 2">
            <a:extLst>
              <a:ext uri="{FF2B5EF4-FFF2-40B4-BE49-F238E27FC236}">
                <a16:creationId xmlns:a16="http://schemas.microsoft.com/office/drawing/2014/main" id="{3A7C7838-192E-A234-27C7-513E20E67B59}"/>
              </a:ext>
            </a:extLst>
          </p:cNvPr>
          <p:cNvSpPr txBox="1">
            <a:spLocks/>
          </p:cNvSpPr>
          <p:nvPr/>
        </p:nvSpPr>
        <p:spPr>
          <a:xfrm>
            <a:off x="732625" y="4098486"/>
            <a:ext cx="4656339" cy="11235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de-CH" sz="1800" b="1" dirty="0">
                <a:solidFill>
                  <a:schemeClr val="bg2">
                    <a:lumMod val="50000"/>
                  </a:schemeClr>
                </a:solidFill>
              </a:rPr>
              <a:t>Gentle </a:t>
            </a:r>
            <a:r>
              <a:rPr lang="de-CH" sz="1800" b="1" dirty="0" err="1">
                <a:solidFill>
                  <a:schemeClr val="bg2">
                    <a:lumMod val="50000"/>
                  </a:schemeClr>
                </a:solidFill>
              </a:rPr>
              <a:t>processes</a:t>
            </a:r>
            <a:r>
              <a:rPr lang="de-CH" sz="1800" b="1" dirty="0">
                <a:solidFill>
                  <a:schemeClr val="bg2">
                    <a:lumMod val="50000"/>
                  </a:schemeClr>
                </a:solidFill>
              </a:rPr>
              <a:t>: </a:t>
            </a:r>
            <a:r>
              <a:rPr lang="de-CH" sz="1800" dirty="0">
                <a:solidFill>
                  <a:schemeClr val="bg2">
                    <a:lumMod val="50000"/>
                  </a:schemeClr>
                </a:solidFill>
              </a:rPr>
              <a:t>Development </a:t>
            </a:r>
            <a:r>
              <a:rPr lang="de-CH" sz="1800" dirty="0" err="1">
                <a:solidFill>
                  <a:schemeClr val="bg2">
                    <a:lumMod val="50000"/>
                  </a:schemeClr>
                </a:solidFill>
              </a:rPr>
              <a:t>of</a:t>
            </a:r>
            <a:r>
              <a:rPr lang="de-CH" sz="1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de-CH" sz="1800" dirty="0" err="1">
                <a:solidFill>
                  <a:schemeClr val="bg2">
                    <a:lumMod val="50000"/>
                  </a:schemeClr>
                </a:solidFill>
              </a:rPr>
              <a:t>processes</a:t>
            </a:r>
            <a:r>
              <a:rPr lang="de-CH" sz="1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de-CH" sz="1800" dirty="0" err="1">
                <a:solidFill>
                  <a:schemeClr val="bg2">
                    <a:lumMod val="50000"/>
                  </a:schemeClr>
                </a:solidFill>
              </a:rPr>
              <a:t>for</a:t>
            </a:r>
            <a:r>
              <a:rPr lang="de-CH" sz="1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de-CH" sz="1800" dirty="0" err="1">
                <a:solidFill>
                  <a:schemeClr val="bg2">
                    <a:lumMod val="50000"/>
                  </a:schemeClr>
                </a:solidFill>
              </a:rPr>
              <a:t>the</a:t>
            </a:r>
            <a:r>
              <a:rPr lang="de-CH" sz="1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de-CH" sz="1800" dirty="0" err="1">
                <a:solidFill>
                  <a:schemeClr val="bg2">
                    <a:lumMod val="50000"/>
                  </a:schemeClr>
                </a:solidFill>
              </a:rPr>
              <a:t>gentle</a:t>
            </a:r>
            <a:r>
              <a:rPr lang="de-CH" sz="1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de-CH" sz="1800" dirty="0" err="1">
                <a:solidFill>
                  <a:schemeClr val="bg2">
                    <a:lumMod val="50000"/>
                  </a:schemeClr>
                </a:solidFill>
              </a:rPr>
              <a:t>refining</a:t>
            </a:r>
            <a:r>
              <a:rPr lang="de-CH" sz="1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de-CH" sz="1800" dirty="0" err="1">
                <a:solidFill>
                  <a:schemeClr val="bg2">
                    <a:lumMod val="50000"/>
                  </a:schemeClr>
                </a:solidFill>
              </a:rPr>
              <a:t>of</a:t>
            </a:r>
            <a:r>
              <a:rPr lang="de-CH" sz="1800" dirty="0">
                <a:solidFill>
                  <a:schemeClr val="bg2">
                    <a:lumMod val="50000"/>
                  </a:schemeClr>
                </a:solidFill>
              </a:rPr>
              <a:t> sensitive omega-3 </a:t>
            </a:r>
            <a:r>
              <a:rPr lang="de-CH" sz="1800" dirty="0" err="1">
                <a:solidFill>
                  <a:schemeClr val="bg2">
                    <a:lumMod val="50000"/>
                  </a:schemeClr>
                </a:solidFill>
              </a:rPr>
              <a:t>oils</a:t>
            </a:r>
            <a:endParaRPr lang="de-CH" sz="18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94E7A0E1-43FD-6F78-BA61-F41CBA21F2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9281" y="6408658"/>
            <a:ext cx="947617" cy="210810"/>
          </a:xfrm>
        </p:spPr>
        <p:txBody>
          <a:bodyPr/>
          <a:lstStyle/>
          <a:p>
            <a:fld id="{0B005748-3BEB-324A-AC21-4FD22F4CEFD6}" type="datetimeFigureOut">
              <a:rPr lang="de-DE" sz="1000" smtClean="0">
                <a:solidFill>
                  <a:schemeClr val="bg1"/>
                </a:solidFill>
              </a:rPr>
              <a:t>01.04.25</a:t>
            </a:fld>
            <a:endParaRPr lang="de-DE" sz="1000" dirty="0">
              <a:solidFill>
                <a:schemeClr val="bg1"/>
              </a:solidFill>
            </a:endParaRPr>
          </a:p>
        </p:txBody>
      </p:sp>
      <p:pic>
        <p:nvPicPr>
          <p:cNvPr id="6" name="Onlinemedien 5" descr="Omega3 EN">
            <a:hlinkClick r:id="" action="ppaction://media"/>
            <a:extLst>
              <a:ext uri="{FF2B5EF4-FFF2-40B4-BE49-F238E27FC236}">
                <a16:creationId xmlns:a16="http://schemas.microsoft.com/office/drawing/2014/main" id="{4AF1503D-D748-F253-70E0-6E41782C637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16"/>
          <a:stretch>
            <a:fillRect/>
          </a:stretch>
        </p:blipFill>
        <p:spPr>
          <a:xfrm>
            <a:off x="5533344" y="2004352"/>
            <a:ext cx="6211669" cy="3509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95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0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5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0" grpId="0" animBg="1"/>
      <p:bldP spid="12" grpId="0"/>
      <p:bldP spid="2" grpId="0" animBg="1"/>
      <p:bldP spid="3" grpId="0"/>
      <p:bldP spid="29" grpId="0"/>
      <p:bldP spid="31" grpId="0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482FBC-180B-D91B-E1B1-E45A249064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hteck 29">
            <a:extLst>
              <a:ext uri="{FF2B5EF4-FFF2-40B4-BE49-F238E27FC236}">
                <a16:creationId xmlns:a16="http://schemas.microsoft.com/office/drawing/2014/main" id="{60471789-5AA8-5863-F0DF-90EBADA48783}"/>
              </a:ext>
            </a:extLst>
          </p:cNvPr>
          <p:cNvSpPr/>
          <p:nvPr/>
        </p:nvSpPr>
        <p:spPr>
          <a:xfrm>
            <a:off x="0" y="758092"/>
            <a:ext cx="12317625" cy="60999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de-CH" dirty="0"/>
            </a:br>
            <a:endParaRPr lang="de-DE" dirty="0"/>
          </a:p>
        </p:txBody>
      </p:sp>
      <p:pic>
        <p:nvPicPr>
          <p:cNvPr id="13" name="Grafik 12" descr="Ein Bild, das Schrift, Grafiken, Text, Logo enthält.&#10;&#10;Automatisch generierte Beschreibung">
            <a:extLst>
              <a:ext uri="{FF2B5EF4-FFF2-40B4-BE49-F238E27FC236}">
                <a16:creationId xmlns:a16="http://schemas.microsoft.com/office/drawing/2014/main" id="{069055AB-6F28-58D7-B850-B4F829721B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951" y="198245"/>
            <a:ext cx="2134062" cy="355677"/>
          </a:xfrm>
          <a:prstGeom prst="rect">
            <a:avLst/>
          </a:prstGeom>
        </p:spPr>
      </p:pic>
      <p:sp>
        <p:nvSpPr>
          <p:cNvPr id="12" name="Untertitel 2">
            <a:extLst>
              <a:ext uri="{FF2B5EF4-FFF2-40B4-BE49-F238E27FC236}">
                <a16:creationId xmlns:a16="http://schemas.microsoft.com/office/drawing/2014/main" id="{7FA27335-1206-4BA7-FCCD-3FA707819534}"/>
              </a:ext>
            </a:extLst>
          </p:cNvPr>
          <p:cNvSpPr txBox="1">
            <a:spLocks/>
          </p:cNvSpPr>
          <p:nvPr/>
        </p:nvSpPr>
        <p:spPr>
          <a:xfrm>
            <a:off x="732626" y="1220096"/>
            <a:ext cx="8920258" cy="15096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CH" b="1" dirty="0">
                <a:solidFill>
                  <a:srgbClr val="0070C0"/>
                </a:solidFill>
              </a:rPr>
              <a:t>Any </a:t>
            </a:r>
            <a:r>
              <a:rPr lang="de-CH" b="1" dirty="0" err="1">
                <a:solidFill>
                  <a:srgbClr val="0070C0"/>
                </a:solidFill>
              </a:rPr>
              <a:t>questions</a:t>
            </a:r>
            <a:r>
              <a:rPr lang="de-CH" b="1" dirty="0">
                <a:solidFill>
                  <a:srgbClr val="0070C0"/>
                </a:solidFill>
              </a:rPr>
              <a:t>? Contact </a:t>
            </a:r>
            <a:r>
              <a:rPr lang="de-CH" b="1" dirty="0" err="1">
                <a:solidFill>
                  <a:srgbClr val="0070C0"/>
                </a:solidFill>
              </a:rPr>
              <a:t>our</a:t>
            </a:r>
            <a:r>
              <a:rPr lang="de-CH" b="1" dirty="0">
                <a:solidFill>
                  <a:srgbClr val="0070C0"/>
                </a:solidFill>
              </a:rPr>
              <a:t> expert!</a:t>
            </a:r>
            <a:endParaRPr lang="de-CH" sz="1400" b="1" dirty="0">
              <a:solidFill>
                <a:srgbClr val="0070C0"/>
              </a:solidFill>
            </a:endParaRPr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43193482-0CD7-6444-F551-21C1E6D33DEF}"/>
              </a:ext>
            </a:extLst>
          </p:cNvPr>
          <p:cNvGrpSpPr/>
          <p:nvPr/>
        </p:nvGrpSpPr>
        <p:grpSpPr>
          <a:xfrm>
            <a:off x="732626" y="2369188"/>
            <a:ext cx="10832387" cy="686445"/>
            <a:chOff x="732626" y="2369188"/>
            <a:chExt cx="10832387" cy="686445"/>
          </a:xfrm>
        </p:grpSpPr>
        <p:sp>
          <p:nvSpPr>
            <p:cNvPr id="18" name="Untertitel 2">
              <a:extLst>
                <a:ext uri="{FF2B5EF4-FFF2-40B4-BE49-F238E27FC236}">
                  <a16:creationId xmlns:a16="http://schemas.microsoft.com/office/drawing/2014/main" id="{4B2FDDC5-8986-79A0-8222-FE14DDCF2C3B}"/>
                </a:ext>
              </a:extLst>
            </p:cNvPr>
            <p:cNvSpPr txBox="1">
              <a:spLocks/>
            </p:cNvSpPr>
            <p:nvPr/>
          </p:nvSpPr>
          <p:spPr>
            <a:xfrm>
              <a:off x="732626" y="2369188"/>
              <a:ext cx="7765916" cy="50956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br>
                <a:rPr lang="de-CH" sz="1800" dirty="0">
                  <a:effectLst/>
                  <a:latin typeface="Arial" panose="020B0604020202020204" pitchFamily="34" charset="0"/>
                  <a:ea typeface="Aptos" panose="020B0004020202020204" pitchFamily="34" charset="0"/>
                </a:rPr>
              </a:br>
              <a:br>
                <a:rPr lang="de-CH" sz="1800" dirty="0">
                  <a:effectLst/>
                  <a:latin typeface="Arial" panose="020B0604020202020204" pitchFamily="34" charset="0"/>
                  <a:ea typeface="Aptos" panose="020B0004020202020204" pitchFamily="34" charset="0"/>
                </a:rPr>
              </a:br>
              <a:endParaRPr lang="de-CH" sz="1800" dirty="0">
                <a:effectLst/>
                <a:latin typeface="Arial" panose="020B0604020202020204" pitchFamily="34" charset="0"/>
                <a:ea typeface="Aptos" panose="020B0004020202020204" pitchFamily="34" charset="0"/>
              </a:endParaRPr>
            </a:p>
            <a:p>
              <a:pPr marL="0" lvl="0" indent="0">
                <a:buNone/>
              </a:pPr>
              <a:endParaRPr lang="de-CH" sz="1800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23" name="Untertitel 2">
              <a:extLst>
                <a:ext uri="{FF2B5EF4-FFF2-40B4-BE49-F238E27FC236}">
                  <a16:creationId xmlns:a16="http://schemas.microsoft.com/office/drawing/2014/main" id="{7B78D7AA-6BAB-FBC2-44E0-1B937D3D24F3}"/>
                </a:ext>
              </a:extLst>
            </p:cNvPr>
            <p:cNvSpPr txBox="1">
              <a:spLocks/>
            </p:cNvSpPr>
            <p:nvPr/>
          </p:nvSpPr>
          <p:spPr>
            <a:xfrm>
              <a:off x="1024801" y="2666722"/>
              <a:ext cx="10540212" cy="38891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buNone/>
              </a:pPr>
              <a:endParaRPr lang="de-CH" sz="1800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sp>
        <p:nvSpPr>
          <p:cNvPr id="2" name="Rechteck 1">
            <a:extLst>
              <a:ext uri="{FF2B5EF4-FFF2-40B4-BE49-F238E27FC236}">
                <a16:creationId xmlns:a16="http://schemas.microsoft.com/office/drawing/2014/main" id="{50140CF1-5DE7-BA99-0579-FDE231D8761C}"/>
              </a:ext>
            </a:extLst>
          </p:cNvPr>
          <p:cNvSpPr/>
          <p:nvPr/>
        </p:nvSpPr>
        <p:spPr>
          <a:xfrm>
            <a:off x="1" y="6105198"/>
            <a:ext cx="12317624" cy="75216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BC87BB9-DFCD-9E7C-562A-CF0C7E821576}"/>
              </a:ext>
            </a:extLst>
          </p:cNvPr>
          <p:cNvSpPr txBox="1">
            <a:spLocks/>
          </p:cNvSpPr>
          <p:nvPr/>
        </p:nvSpPr>
        <p:spPr>
          <a:xfrm>
            <a:off x="9981" y="6254192"/>
            <a:ext cx="12178843" cy="5348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e-CH" b="1" dirty="0" err="1">
                <a:solidFill>
                  <a:schemeClr val="bg1"/>
                </a:solidFill>
              </a:rPr>
              <a:t>We</a:t>
            </a:r>
            <a:r>
              <a:rPr lang="de-CH" b="1" dirty="0">
                <a:solidFill>
                  <a:schemeClr val="bg1"/>
                </a:solidFill>
              </a:rPr>
              <a:t> </a:t>
            </a:r>
            <a:r>
              <a:rPr lang="de-CH" b="1" dirty="0" err="1">
                <a:solidFill>
                  <a:schemeClr val="bg1"/>
                </a:solidFill>
              </a:rPr>
              <a:t>look</a:t>
            </a:r>
            <a:r>
              <a:rPr lang="de-CH" b="1" dirty="0">
                <a:solidFill>
                  <a:schemeClr val="bg1"/>
                </a:solidFill>
              </a:rPr>
              <a:t> </a:t>
            </a:r>
            <a:r>
              <a:rPr lang="de-CH" b="1" dirty="0" err="1">
                <a:solidFill>
                  <a:schemeClr val="bg1"/>
                </a:solidFill>
              </a:rPr>
              <a:t>forward</a:t>
            </a:r>
            <a:r>
              <a:rPr lang="de-CH" b="1" dirty="0">
                <a:solidFill>
                  <a:schemeClr val="bg1"/>
                </a:solidFill>
              </a:rPr>
              <a:t> </a:t>
            </a:r>
            <a:r>
              <a:rPr lang="de-CH" b="1" dirty="0" err="1">
                <a:solidFill>
                  <a:schemeClr val="bg1"/>
                </a:solidFill>
              </a:rPr>
              <a:t>to</a:t>
            </a:r>
            <a:r>
              <a:rPr lang="de-CH" b="1" dirty="0">
                <a:solidFill>
                  <a:schemeClr val="bg1"/>
                </a:solidFill>
              </a:rPr>
              <a:t> </a:t>
            </a:r>
            <a:r>
              <a:rPr lang="de-CH" b="1" dirty="0" err="1">
                <a:solidFill>
                  <a:schemeClr val="bg1"/>
                </a:solidFill>
              </a:rPr>
              <a:t>welcoming</a:t>
            </a:r>
            <a:r>
              <a:rPr lang="de-CH" b="1" dirty="0">
                <a:solidFill>
                  <a:schemeClr val="bg1"/>
                </a:solidFill>
              </a:rPr>
              <a:t> </a:t>
            </a:r>
            <a:r>
              <a:rPr lang="de-CH" b="1" dirty="0" err="1">
                <a:solidFill>
                  <a:schemeClr val="bg1"/>
                </a:solidFill>
              </a:rPr>
              <a:t>you</a:t>
            </a:r>
            <a:endParaRPr lang="de-CH" b="1" dirty="0">
              <a:solidFill>
                <a:schemeClr val="bg1"/>
              </a:solidFill>
            </a:endParaRPr>
          </a:p>
        </p:txBody>
      </p: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7563E300-E40A-5715-D130-71685D779002}"/>
              </a:ext>
            </a:extLst>
          </p:cNvPr>
          <p:cNvGrpSpPr/>
          <p:nvPr/>
        </p:nvGrpSpPr>
        <p:grpSpPr>
          <a:xfrm>
            <a:off x="732626" y="2281104"/>
            <a:ext cx="10832387" cy="1516452"/>
            <a:chOff x="732626" y="2386081"/>
            <a:chExt cx="10832387" cy="1516452"/>
          </a:xfrm>
        </p:grpSpPr>
        <p:sp>
          <p:nvSpPr>
            <p:cNvPr id="7" name="Untertitel 2">
              <a:extLst>
                <a:ext uri="{FF2B5EF4-FFF2-40B4-BE49-F238E27FC236}">
                  <a16:creationId xmlns:a16="http://schemas.microsoft.com/office/drawing/2014/main" id="{B1C1F812-FA86-F800-67EE-D353E5B1A973}"/>
                </a:ext>
              </a:extLst>
            </p:cNvPr>
            <p:cNvSpPr txBox="1">
              <a:spLocks/>
            </p:cNvSpPr>
            <p:nvPr/>
          </p:nvSpPr>
          <p:spPr>
            <a:xfrm>
              <a:off x="732626" y="2386081"/>
              <a:ext cx="7765916" cy="132199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buNone/>
              </a:pPr>
              <a:r>
                <a:rPr lang="de-CH" sz="2000" b="1" dirty="0">
                  <a:solidFill>
                    <a:schemeClr val="bg2">
                      <a:lumMod val="50000"/>
                    </a:schemeClr>
                  </a:solidFill>
                </a:rPr>
                <a:t>Frank Möllering</a:t>
              </a:r>
            </a:p>
            <a:p>
              <a:pPr marL="0" lvl="0" indent="0">
                <a:buNone/>
              </a:pPr>
              <a:r>
                <a:rPr lang="de-CH" sz="2000" b="1" dirty="0">
                  <a:solidFill>
                    <a:schemeClr val="bg2">
                      <a:lumMod val="50000"/>
                    </a:schemeClr>
                  </a:solidFill>
                </a:rPr>
                <a:t>Head </a:t>
              </a:r>
              <a:r>
                <a:rPr lang="de-CH" sz="2000" b="1" dirty="0" err="1">
                  <a:solidFill>
                    <a:schemeClr val="bg2">
                      <a:lumMod val="50000"/>
                    </a:schemeClr>
                  </a:solidFill>
                </a:rPr>
                <a:t>of</a:t>
              </a:r>
              <a:r>
                <a:rPr lang="de-CH" sz="2000" b="1" dirty="0">
                  <a:solidFill>
                    <a:schemeClr val="bg2">
                      <a:lumMod val="50000"/>
                    </a:schemeClr>
                  </a:solidFill>
                </a:rPr>
                <a:t> Research &amp; Development</a:t>
              </a:r>
            </a:p>
            <a:p>
              <a:pPr marL="0" lvl="0" indent="0">
                <a:buNone/>
              </a:pPr>
              <a:r>
                <a:rPr lang="de-CH" sz="2000" b="1" dirty="0">
                  <a:solidFill>
                    <a:schemeClr val="bg2">
                      <a:lumMod val="50000"/>
                    </a:schemeClr>
                  </a:solidFill>
                </a:rPr>
                <a:t>+41 32 387 48 30</a:t>
              </a:r>
            </a:p>
            <a:p>
              <a:pPr marL="0" lvl="0" indent="0">
                <a:buNone/>
              </a:pPr>
              <a:r>
                <a:rPr lang="de-CH" sz="2000" b="1" dirty="0">
                  <a:solidFill>
                    <a:schemeClr val="bg2">
                      <a:lumMod val="50000"/>
                    </a:schemeClr>
                  </a:solidFill>
                  <a:hlinkClick r:id="rId4"/>
                </a:rPr>
                <a:t>frank.moellering@nutriswiss.ch</a:t>
              </a:r>
              <a:endParaRPr lang="de-CH" sz="2000" b="1" dirty="0">
                <a:solidFill>
                  <a:schemeClr val="bg2">
                    <a:lumMod val="50000"/>
                  </a:schemeClr>
                </a:solidFill>
              </a:endParaRPr>
            </a:p>
            <a:p>
              <a:pPr marL="0" lvl="0" indent="0">
                <a:buNone/>
              </a:pPr>
              <a:endParaRPr lang="de-CH" sz="2000" b="1" dirty="0">
                <a:solidFill>
                  <a:schemeClr val="bg2">
                    <a:lumMod val="50000"/>
                  </a:schemeClr>
                </a:solidFill>
              </a:endParaRPr>
            </a:p>
            <a:p>
              <a:pPr marL="0" lvl="0" indent="0">
                <a:buNone/>
              </a:pPr>
              <a:r>
                <a:rPr lang="de-CH" sz="2000" b="1" dirty="0" err="1">
                  <a:solidFill>
                    <a:schemeClr val="bg2">
                      <a:lumMod val="50000"/>
                    </a:schemeClr>
                  </a:solidFill>
                </a:rPr>
                <a:t>For</a:t>
              </a:r>
              <a:r>
                <a:rPr lang="de-CH" sz="2000" b="1" dirty="0">
                  <a:solidFill>
                    <a:schemeClr val="bg2">
                      <a:lumMod val="50000"/>
                    </a:schemeClr>
                  </a:solidFill>
                </a:rPr>
                <a:t> </a:t>
              </a:r>
              <a:r>
                <a:rPr lang="de-CH" sz="2000" b="1" dirty="0" err="1">
                  <a:solidFill>
                    <a:schemeClr val="bg2">
                      <a:lumMod val="50000"/>
                    </a:schemeClr>
                  </a:solidFill>
                </a:rPr>
                <a:t>more</a:t>
              </a:r>
              <a:r>
                <a:rPr lang="de-CH" sz="2000" b="1" dirty="0">
                  <a:solidFill>
                    <a:schemeClr val="bg2">
                      <a:lumMod val="50000"/>
                    </a:schemeClr>
                  </a:solidFill>
                </a:rPr>
                <a:t> </a:t>
              </a:r>
              <a:r>
                <a:rPr lang="de-CH" sz="2000" b="1" dirty="0" err="1">
                  <a:solidFill>
                    <a:schemeClr val="bg2">
                      <a:lumMod val="50000"/>
                    </a:schemeClr>
                  </a:solidFill>
                </a:rPr>
                <a:t>information</a:t>
              </a:r>
              <a:r>
                <a:rPr lang="de-CH" sz="2000" b="1" dirty="0">
                  <a:solidFill>
                    <a:schemeClr val="bg2">
                      <a:lumMod val="50000"/>
                    </a:schemeClr>
                  </a:solidFill>
                </a:rPr>
                <a:t>, </a:t>
              </a:r>
              <a:r>
                <a:rPr lang="de-CH" sz="2000" b="1" dirty="0" err="1">
                  <a:solidFill>
                    <a:schemeClr val="bg2">
                      <a:lumMod val="50000"/>
                    </a:schemeClr>
                  </a:solidFill>
                </a:rPr>
                <a:t>visit</a:t>
              </a:r>
              <a:r>
                <a:rPr lang="de-CH" sz="2000" b="1" dirty="0">
                  <a:solidFill>
                    <a:schemeClr val="bg2">
                      <a:lumMod val="50000"/>
                    </a:schemeClr>
                  </a:solidFill>
                </a:rPr>
                <a:t> </a:t>
              </a:r>
              <a:r>
                <a:rPr lang="de-CH" sz="2000" b="1" dirty="0" err="1">
                  <a:solidFill>
                    <a:schemeClr val="bg2">
                      <a:lumMod val="50000"/>
                    </a:schemeClr>
                  </a:solidFill>
                </a:rPr>
                <a:t>our</a:t>
              </a:r>
              <a:r>
                <a:rPr lang="de-CH" sz="2000" b="1" dirty="0">
                  <a:solidFill>
                    <a:schemeClr val="bg2">
                      <a:lumMod val="50000"/>
                    </a:schemeClr>
                  </a:solidFill>
                </a:rPr>
                <a:t> </a:t>
              </a:r>
              <a:r>
                <a:rPr lang="de-CH" sz="2000" b="1" dirty="0" err="1">
                  <a:solidFill>
                    <a:schemeClr val="bg2">
                      <a:lumMod val="50000"/>
                    </a:schemeClr>
                  </a:solidFill>
                </a:rPr>
                <a:t>website</a:t>
              </a:r>
              <a:r>
                <a:rPr lang="de-CH" sz="2000" b="1">
                  <a:solidFill>
                    <a:schemeClr val="bg2">
                      <a:lumMod val="50000"/>
                    </a:schemeClr>
                  </a:solidFill>
                </a:rPr>
                <a:t>:</a:t>
              </a:r>
              <a:endParaRPr lang="de-CH" sz="2000" b="1" dirty="0">
                <a:solidFill>
                  <a:schemeClr val="bg2">
                    <a:lumMod val="50000"/>
                  </a:schemeClr>
                </a:solidFill>
              </a:endParaRPr>
            </a:p>
            <a:p>
              <a:pPr marL="0" lvl="0" indent="0">
                <a:buNone/>
              </a:pPr>
              <a:r>
                <a:rPr lang="en-US" sz="2000" b="1" dirty="0">
                  <a:hlinkClick r:id="rId5"/>
                </a:rPr>
                <a:t>NUTRISWISS - Gentle refining of omega-3 oils</a:t>
              </a:r>
              <a:endParaRPr lang="de-CH" sz="2000" b="1" dirty="0">
                <a:solidFill>
                  <a:schemeClr val="bg2">
                    <a:lumMod val="50000"/>
                  </a:schemeClr>
                </a:solidFill>
              </a:endParaRPr>
            </a:p>
            <a:p>
              <a:pPr marL="0" lvl="0" indent="0">
                <a:buNone/>
              </a:pPr>
              <a:endParaRPr lang="de-CH" sz="2000" b="1" dirty="0">
                <a:solidFill>
                  <a:schemeClr val="bg2">
                    <a:lumMod val="50000"/>
                  </a:schemeClr>
                </a:solidFill>
              </a:endParaRPr>
            </a:p>
            <a:p>
              <a:pPr marL="0" lvl="0" indent="0">
                <a:buNone/>
              </a:pPr>
              <a:br>
                <a:rPr lang="de-CH" sz="2000" b="1" dirty="0">
                  <a:solidFill>
                    <a:schemeClr val="bg2">
                      <a:lumMod val="50000"/>
                    </a:schemeClr>
                  </a:solidFill>
                </a:rPr>
              </a:br>
              <a:endParaRPr lang="de-CH" sz="2000" b="1" dirty="0">
                <a:solidFill>
                  <a:schemeClr val="bg2">
                    <a:lumMod val="50000"/>
                  </a:schemeClr>
                </a:solidFill>
              </a:endParaRPr>
            </a:p>
            <a:p>
              <a:pPr lvl="0"/>
              <a:endParaRPr lang="de-CH" sz="1800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8" name="Untertitel 2">
              <a:extLst>
                <a:ext uri="{FF2B5EF4-FFF2-40B4-BE49-F238E27FC236}">
                  <a16:creationId xmlns:a16="http://schemas.microsoft.com/office/drawing/2014/main" id="{857F266B-577E-6165-1D1C-A74BA308A045}"/>
                </a:ext>
              </a:extLst>
            </p:cNvPr>
            <p:cNvSpPr txBox="1">
              <a:spLocks/>
            </p:cNvSpPr>
            <p:nvPr/>
          </p:nvSpPr>
          <p:spPr>
            <a:xfrm>
              <a:off x="1024801" y="3513622"/>
              <a:ext cx="10540212" cy="38891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buNone/>
              </a:pPr>
              <a:endParaRPr lang="de-CH" sz="1800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F8B859C8-2A55-57E9-FDEE-76518F1CFD57}"/>
              </a:ext>
            </a:extLst>
          </p:cNvPr>
          <p:cNvGrpSpPr/>
          <p:nvPr/>
        </p:nvGrpSpPr>
        <p:grpSpPr>
          <a:xfrm>
            <a:off x="732626" y="3868456"/>
            <a:ext cx="10832387" cy="696834"/>
            <a:chOff x="732626" y="3868456"/>
            <a:chExt cx="10832387" cy="696834"/>
          </a:xfrm>
        </p:grpSpPr>
        <p:sp>
          <p:nvSpPr>
            <p:cNvPr id="9" name="Untertitel 2">
              <a:extLst>
                <a:ext uri="{FF2B5EF4-FFF2-40B4-BE49-F238E27FC236}">
                  <a16:creationId xmlns:a16="http://schemas.microsoft.com/office/drawing/2014/main" id="{47C4CAC7-2D49-CC7C-776D-3CB742F6E58B}"/>
                </a:ext>
              </a:extLst>
            </p:cNvPr>
            <p:cNvSpPr txBox="1">
              <a:spLocks/>
            </p:cNvSpPr>
            <p:nvPr/>
          </p:nvSpPr>
          <p:spPr>
            <a:xfrm>
              <a:off x="732626" y="3868456"/>
              <a:ext cx="7765916" cy="50956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de-CH" sz="1800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10" name="Untertitel 2">
              <a:extLst>
                <a:ext uri="{FF2B5EF4-FFF2-40B4-BE49-F238E27FC236}">
                  <a16:creationId xmlns:a16="http://schemas.microsoft.com/office/drawing/2014/main" id="{0E93109C-82F7-B8F7-163C-40E9ED880043}"/>
                </a:ext>
              </a:extLst>
            </p:cNvPr>
            <p:cNvSpPr txBox="1">
              <a:spLocks/>
            </p:cNvSpPr>
            <p:nvPr/>
          </p:nvSpPr>
          <p:spPr>
            <a:xfrm>
              <a:off x="1024801" y="4176379"/>
              <a:ext cx="10540212" cy="38891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buNone/>
              </a:pPr>
              <a:endParaRPr lang="de-CH" sz="1800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sp>
        <p:nvSpPr>
          <p:cNvPr id="21" name="Foliennummernplatzhalter 5">
            <a:extLst>
              <a:ext uri="{FF2B5EF4-FFF2-40B4-BE49-F238E27FC236}">
                <a16:creationId xmlns:a16="http://schemas.microsoft.com/office/drawing/2014/main" id="{0928C9EE-6E16-AFE3-7001-1E687D39F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66178" y="6408656"/>
            <a:ext cx="413911" cy="210811"/>
          </a:xfrm>
        </p:spPr>
        <p:txBody>
          <a:bodyPr/>
          <a:lstStyle/>
          <a:p>
            <a:pPr algn="ctr"/>
            <a:fld id="{63B43F9E-E437-E543-88B9-74E2C7748F0D}" type="slidenum">
              <a:rPr lang="de-DE" sz="1000" smtClean="0">
                <a:solidFill>
                  <a:schemeClr val="bg1"/>
                </a:solidFill>
              </a:rPr>
              <a:pPr algn="ctr"/>
              <a:t>5</a:t>
            </a:fld>
            <a:endParaRPr lang="de-DE" sz="1000" dirty="0">
              <a:solidFill>
                <a:schemeClr val="bg1"/>
              </a:solidFill>
            </a:endParaRPr>
          </a:p>
        </p:txBody>
      </p:sp>
      <p:pic>
        <p:nvPicPr>
          <p:cNvPr id="22" name="Grafik 21">
            <a:hlinkClick r:id="rId6"/>
            <a:extLst>
              <a:ext uri="{FF2B5EF4-FFF2-40B4-BE49-F238E27FC236}">
                <a16:creationId xmlns:a16="http://schemas.microsoft.com/office/drawing/2014/main" id="{F6F9D9BB-D2E4-4451-27F2-1492D11C26D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565013" y="212565"/>
            <a:ext cx="360000" cy="360000"/>
          </a:xfrm>
          <a:prstGeom prst="rect">
            <a:avLst/>
          </a:prstGeom>
        </p:spPr>
      </p:pic>
      <p:pic>
        <p:nvPicPr>
          <p:cNvPr id="25" name="Grafik 24">
            <a:hlinkClick r:id="rId9"/>
            <a:extLst>
              <a:ext uri="{FF2B5EF4-FFF2-40B4-BE49-F238E27FC236}">
                <a16:creationId xmlns:a16="http://schemas.microsoft.com/office/drawing/2014/main" id="{7DA2F54E-83ED-9B2E-81B1-A920093FE02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669234" y="212565"/>
            <a:ext cx="360000" cy="360000"/>
          </a:xfrm>
          <a:prstGeom prst="rect">
            <a:avLst/>
          </a:prstGeom>
        </p:spPr>
      </p:pic>
      <p:pic>
        <p:nvPicPr>
          <p:cNvPr id="26" name="Grafik 25">
            <a:hlinkClick r:id="rId12"/>
            <a:extLst>
              <a:ext uri="{FF2B5EF4-FFF2-40B4-BE49-F238E27FC236}">
                <a16:creationId xmlns:a16="http://schemas.microsoft.com/office/drawing/2014/main" id="{3486374C-29A4-9EA0-E7D2-C80639DA6B9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0215440" y="212565"/>
            <a:ext cx="360000" cy="360000"/>
          </a:xfrm>
          <a:prstGeom prst="rect">
            <a:avLst/>
          </a:prstGeom>
        </p:spPr>
      </p:pic>
      <p:pic>
        <p:nvPicPr>
          <p:cNvPr id="27" name="Grafik 26">
            <a:hlinkClick r:id="rId15"/>
            <a:extLst>
              <a:ext uri="{FF2B5EF4-FFF2-40B4-BE49-F238E27FC236}">
                <a16:creationId xmlns:a16="http://schemas.microsoft.com/office/drawing/2014/main" id="{456451D1-B139-460C-94BE-6E97ACF0088C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1140156" y="229554"/>
            <a:ext cx="326022" cy="326022"/>
          </a:xfrm>
          <a:prstGeom prst="rect">
            <a:avLst/>
          </a:prstGeom>
        </p:spPr>
      </p:pic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028FB6F6-C0F9-9B9B-AC3E-FE63DB3B79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9281" y="6408658"/>
            <a:ext cx="947617" cy="210810"/>
          </a:xfrm>
        </p:spPr>
        <p:txBody>
          <a:bodyPr/>
          <a:lstStyle/>
          <a:p>
            <a:fld id="{0B005748-3BEB-324A-AC21-4FD22F4CEFD6}" type="datetimeFigureOut">
              <a:rPr lang="de-DE" sz="1000" smtClean="0">
                <a:solidFill>
                  <a:schemeClr val="bg1"/>
                </a:solidFill>
              </a:rPr>
              <a:t>01.04.25</a:t>
            </a:fld>
            <a:endParaRPr lang="de-DE" sz="1000" dirty="0">
              <a:solidFill>
                <a:schemeClr val="bg1"/>
              </a:solidFill>
            </a:endParaRPr>
          </a:p>
        </p:txBody>
      </p:sp>
      <p:sp>
        <p:nvSpPr>
          <p:cNvPr id="14" name="Rectangle 4">
            <a:extLst>
              <a:ext uri="{FF2B5EF4-FFF2-40B4-BE49-F238E27FC236}">
                <a16:creationId xmlns:a16="http://schemas.microsoft.com/office/drawing/2014/main" id="{64D04FD7-AFE1-A90C-D2BA-662BF7A149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04628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pic>
        <p:nvPicPr>
          <p:cNvPr id="6" name="Grafik 5" descr="Ein Bild, das Person, Mantel, Kleidung, Weißer Kittel enthält.&#10;&#10;KI-generierte Inhalte können fehlerhaft sein.">
            <a:extLst>
              <a:ext uri="{FF2B5EF4-FFF2-40B4-BE49-F238E27FC236}">
                <a16:creationId xmlns:a16="http://schemas.microsoft.com/office/drawing/2014/main" id="{4CBB4757-7E5F-68C0-ADC7-D35DF438ED0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36" t="11097" r="18389" b="10855"/>
          <a:stretch/>
        </p:blipFill>
        <p:spPr>
          <a:xfrm>
            <a:off x="8045973" y="2145312"/>
            <a:ext cx="2954740" cy="245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014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12" grpId="0"/>
      <p:bldP spid="2" grpId="0" animBg="1"/>
      <p:bldP spid="3" grpId="0"/>
    </p:bld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259</Words>
  <Application>Microsoft Macintosh PowerPoint</Application>
  <PresentationFormat>Widescreen</PresentationFormat>
  <Paragraphs>55</Paragraphs>
  <Slides>5</Slides>
  <Notes>5</Notes>
  <HiddenSlides>0</HiddenSlides>
  <MMClips>3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Räber Céline</dc:creator>
  <cp:lastModifiedBy>Ashley Becnel</cp:lastModifiedBy>
  <cp:revision>315</cp:revision>
  <cp:lastPrinted>2025-02-03T07:55:08Z</cp:lastPrinted>
  <dcterms:created xsi:type="dcterms:W3CDTF">2023-02-22T07:21:46Z</dcterms:created>
  <dcterms:modified xsi:type="dcterms:W3CDTF">2025-04-01T14:56:59Z</dcterms:modified>
</cp:coreProperties>
</file>